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6" r:id="rId1"/>
  </p:sldMasterIdLst>
  <p:notesMasterIdLst>
    <p:notesMasterId r:id="rId82"/>
  </p:notesMasterIdLst>
  <p:sldIdLst>
    <p:sldId id="256" r:id="rId2"/>
    <p:sldId id="620" r:id="rId3"/>
    <p:sldId id="576" r:id="rId4"/>
    <p:sldId id="621" r:id="rId5"/>
    <p:sldId id="656" r:id="rId6"/>
    <p:sldId id="622" r:id="rId7"/>
    <p:sldId id="623" r:id="rId8"/>
    <p:sldId id="597" r:id="rId9"/>
    <p:sldId id="598" r:id="rId10"/>
    <p:sldId id="655" r:id="rId11"/>
    <p:sldId id="600" r:id="rId12"/>
    <p:sldId id="625" r:id="rId13"/>
    <p:sldId id="626" r:id="rId14"/>
    <p:sldId id="677" r:id="rId15"/>
    <p:sldId id="649" r:id="rId16"/>
    <p:sldId id="650" r:id="rId17"/>
    <p:sldId id="652" r:id="rId18"/>
    <p:sldId id="624" r:id="rId19"/>
    <p:sldId id="565" r:id="rId20"/>
    <p:sldId id="517" r:id="rId21"/>
    <p:sldId id="510" r:id="rId22"/>
    <p:sldId id="399" r:id="rId23"/>
    <p:sldId id="519" r:id="rId24"/>
    <p:sldId id="400" r:id="rId25"/>
    <p:sldId id="446" r:id="rId26"/>
    <p:sldId id="520" r:id="rId27"/>
    <p:sldId id="521" r:id="rId28"/>
    <p:sldId id="522" r:id="rId29"/>
    <p:sldId id="547" r:id="rId30"/>
    <p:sldId id="556" r:id="rId31"/>
    <p:sldId id="564" r:id="rId32"/>
    <p:sldId id="563" r:id="rId33"/>
    <p:sldId id="551" r:id="rId34"/>
    <p:sldId id="525" r:id="rId35"/>
    <p:sldId id="527" r:id="rId36"/>
    <p:sldId id="529" r:id="rId37"/>
    <p:sldId id="533" r:id="rId38"/>
    <p:sldId id="570" r:id="rId39"/>
    <p:sldId id="613" r:id="rId40"/>
    <p:sldId id="585" r:id="rId41"/>
    <p:sldId id="611" r:id="rId42"/>
    <p:sldId id="612" r:id="rId43"/>
    <p:sldId id="614" r:id="rId44"/>
    <p:sldId id="616" r:id="rId45"/>
    <p:sldId id="615" r:id="rId46"/>
    <p:sldId id="605" r:id="rId47"/>
    <p:sldId id="574" r:id="rId48"/>
    <p:sldId id="665" r:id="rId49"/>
    <p:sldId id="627" r:id="rId50"/>
    <p:sldId id="592" r:id="rId51"/>
    <p:sldId id="619" r:id="rId52"/>
    <p:sldId id="590" r:id="rId53"/>
    <p:sldId id="630" r:id="rId54"/>
    <p:sldId id="618" r:id="rId55"/>
    <p:sldId id="589" r:id="rId56"/>
    <p:sldId id="631" r:id="rId57"/>
    <p:sldId id="632" r:id="rId58"/>
    <p:sldId id="637" r:id="rId59"/>
    <p:sldId id="659" r:id="rId60"/>
    <p:sldId id="633" r:id="rId61"/>
    <p:sldId id="638" r:id="rId62"/>
    <p:sldId id="639" r:id="rId63"/>
    <p:sldId id="641" r:id="rId64"/>
    <p:sldId id="663" r:id="rId65"/>
    <p:sldId id="664" r:id="rId66"/>
    <p:sldId id="674" r:id="rId67"/>
    <p:sldId id="666" r:id="rId68"/>
    <p:sldId id="669" r:id="rId69"/>
    <p:sldId id="648" r:id="rId70"/>
    <p:sldId id="676" r:id="rId71"/>
    <p:sldId id="667" r:id="rId72"/>
    <p:sldId id="595" r:id="rId73"/>
    <p:sldId id="654" r:id="rId74"/>
    <p:sldId id="678" r:id="rId75"/>
    <p:sldId id="658" r:id="rId76"/>
    <p:sldId id="679" r:id="rId77"/>
    <p:sldId id="657" r:id="rId78"/>
    <p:sldId id="671" r:id="rId79"/>
    <p:sldId id="672" r:id="rId80"/>
    <p:sldId id="673" r:id="rId81"/>
  </p:sldIdLst>
  <p:sldSz cx="9144000" cy="6858000" type="screen4x3"/>
  <p:notesSz cx="6950075" cy="9236075"/>
  <p:defaultTextStyle>
    <a:defPPr>
      <a:defRPr lang="en-US"/>
    </a:defPPr>
    <a:lvl1pPr algn="l"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0FF"/>
    <a:srgbClr val="CCBAFF"/>
    <a:srgbClr val="E0B0FF"/>
    <a:srgbClr val="C445FF"/>
    <a:srgbClr val="00FFFF"/>
    <a:srgbClr val="E3E5FF"/>
    <a:srgbClr val="BDB8D5"/>
    <a:srgbClr val="B3AF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585" autoAdjust="0"/>
  </p:normalViewPr>
  <p:slideViewPr>
    <p:cSldViewPr>
      <p:cViewPr varScale="1">
        <p:scale>
          <a:sx n="63" d="100"/>
          <a:sy n="63" d="100"/>
        </p:scale>
        <p:origin x="-288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9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interSettings" Target="printerSettings/printerSettings1.bin"/><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Documents%20and%20Settings\hsayyadi\Desktop\ev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683238103090517"/>
          <c:y val="0.0277777777777778"/>
          <c:w val="0.798655838177296"/>
          <c:h val="0.806948454359874"/>
        </c:manualLayout>
      </c:layout>
      <c:barChart>
        <c:barDir val="col"/>
        <c:grouping val="clustered"/>
        <c:varyColors val="0"/>
        <c:ser>
          <c:idx val="1"/>
          <c:order val="0"/>
          <c:tx>
            <c:strRef>
              <c:f>'Meta-data'!$K$6</c:f>
              <c:strCache>
                <c:ptCount val="1"/>
                <c:pt idx="0">
                  <c:v>Scuba Tank</c:v>
                </c:pt>
              </c:strCache>
            </c:strRef>
          </c:tx>
          <c:invertIfNegative val="0"/>
          <c:val>
            <c:numRef>
              <c:f>'Meta-data'!$K$7:$K$594</c:f>
              <c:numCache>
                <c:formatCode>General</c:formatCode>
                <c:ptCount val="588"/>
                <c:pt idx="0">
                  <c:v>0.0</c:v>
                </c:pt>
                <c:pt idx="1">
                  <c:v>0.0</c:v>
                </c:pt>
                <c:pt idx="2">
                  <c:v>0.0</c:v>
                </c:pt>
                <c:pt idx="3">
                  <c:v>0.0</c:v>
                </c:pt>
                <c:pt idx="4">
                  <c:v>0.0</c:v>
                </c:pt>
                <c:pt idx="5">
                  <c:v>0.0</c:v>
                </c:pt>
                <c:pt idx="6">
                  <c:v>0.149650529686047</c:v>
                </c:pt>
                <c:pt idx="7">
                  <c:v>0.284336006403491</c:v>
                </c:pt>
                <c:pt idx="8">
                  <c:v>0.507491371546832</c:v>
                </c:pt>
                <c:pt idx="9">
                  <c:v>0.70833120017584</c:v>
                </c:pt>
                <c:pt idx="10">
                  <c:v>0.889087045941945</c:v>
                </c:pt>
                <c:pt idx="11">
                  <c:v>1.051767307131437</c:v>
                </c:pt>
                <c:pt idx="12">
                  <c:v>1.300117978299633</c:v>
                </c:pt>
                <c:pt idx="13">
                  <c:v>1.62557201844864</c:v>
                </c:pt>
                <c:pt idx="14">
                  <c:v>1.81654221848511</c:v>
                </c:pt>
                <c:pt idx="15">
                  <c:v>1.98841539851793</c:v>
                </c:pt>
                <c:pt idx="16">
                  <c:v>2.14310126054749</c:v>
                </c:pt>
                <c:pt idx="17">
                  <c:v>2.28231853637406</c:v>
                </c:pt>
                <c:pt idx="18">
                  <c:v>2.156025118834297</c:v>
                </c:pt>
                <c:pt idx="19">
                  <c:v>1.94042260695087</c:v>
                </c:pt>
                <c:pt idx="20">
                  <c:v>1.746380346255781</c:v>
                </c:pt>
                <c:pt idx="21">
                  <c:v>1.5717423116302</c:v>
                </c:pt>
                <c:pt idx="22">
                  <c:v>1.414568080467177</c:v>
                </c:pt>
                <c:pt idx="23">
                  <c:v>1.273111272420457</c:v>
                </c:pt>
                <c:pt idx="24">
                  <c:v>1.14580014517842</c:v>
                </c:pt>
                <c:pt idx="25">
                  <c:v>1.03122013066057</c:v>
                </c:pt>
                <c:pt idx="26">
                  <c:v>0.928098117594523</c:v>
                </c:pt>
                <c:pt idx="27">
                  <c:v>0.835288305835065</c:v>
                </c:pt>
                <c:pt idx="28">
                  <c:v>0.751759475251564</c:v>
                </c:pt>
                <c:pt idx="29">
                  <c:v>0.676583527726404</c:v>
                </c:pt>
                <c:pt idx="30">
                  <c:v>0.608925174953764</c:v>
                </c:pt>
                <c:pt idx="31">
                  <c:v>0.548032657458389</c:v>
                </c:pt>
                <c:pt idx="32">
                  <c:v>0.493229391712549</c:v>
                </c:pt>
                <c:pt idx="33">
                  <c:v>0.443906452541294</c:v>
                </c:pt>
                <c:pt idx="34">
                  <c:v>0.399515807287165</c:v>
                </c:pt>
                <c:pt idx="35">
                  <c:v>0.359564226558448</c:v>
                </c:pt>
                <c:pt idx="36">
                  <c:v>0.323607803902603</c:v>
                </c:pt>
                <c:pt idx="37">
                  <c:v>0.291247023512343</c:v>
                </c:pt>
                <c:pt idx="38">
                  <c:v>0.262122321161109</c:v>
                </c:pt>
                <c:pt idx="39">
                  <c:v>0.235910089044998</c:v>
                </c:pt>
                <c:pt idx="40">
                  <c:v>0.212319080140498</c:v>
                </c:pt>
                <c:pt idx="41">
                  <c:v>0.191087172126448</c:v>
                </c:pt>
                <c:pt idx="42">
                  <c:v>0.171978454913803</c:v>
                </c:pt>
                <c:pt idx="43">
                  <c:v>0.154780609422423</c:v>
                </c:pt>
                <c:pt idx="44">
                  <c:v>0.13930254848018</c:v>
                </c:pt>
                <c:pt idx="45">
                  <c:v>0.125372293632162</c:v>
                </c:pt>
                <c:pt idx="46">
                  <c:v>0.112835064268946</c:v>
                </c:pt>
                <c:pt idx="47">
                  <c:v>0.101551557842051</c:v>
                </c:pt>
                <c:pt idx="48">
                  <c:v>0.0913964020578469</c:v>
                </c:pt>
                <c:pt idx="49">
                  <c:v>0.082256761852062</c:v>
                </c:pt>
                <c:pt idx="50">
                  <c:v>0.0740310856668558</c:v>
                </c:pt>
                <c:pt idx="51">
                  <c:v>0.0666279771001703</c:v>
                </c:pt>
                <c:pt idx="52">
                  <c:v>0.0599651793901532</c:v>
                </c:pt>
                <c:pt idx="53">
                  <c:v>0.0539686614511379</c:v>
                </c:pt>
                <c:pt idx="54">
                  <c:v>0.0485717953060241</c:v>
                </c:pt>
                <c:pt idx="55">
                  <c:v>0.0437146157754217</c:v>
                </c:pt>
                <c:pt idx="56">
                  <c:v>0.0393431541978795</c:v>
                </c:pt>
                <c:pt idx="57">
                  <c:v>0.0354088387780916</c:v>
                </c:pt>
                <c:pt idx="58">
                  <c:v>0.0318679549002824</c:v>
                </c:pt>
                <c:pt idx="59">
                  <c:v>0.0286811594102542</c:v>
                </c:pt>
                <c:pt idx="60">
                  <c:v>0.0258130434692287</c:v>
                </c:pt>
                <c:pt idx="61">
                  <c:v>0.0232317391223059</c:v>
                </c:pt>
                <c:pt idx="62" formatCode="0.00E+00">
                  <c:v>0.0209085652100753</c:v>
                </c:pt>
                <c:pt idx="63" formatCode="0.00E+00">
                  <c:v>0.0188177086890677</c:v>
                </c:pt>
                <c:pt idx="64" formatCode="0.00E+00">
                  <c:v>0.016935937820161</c:v>
                </c:pt>
                <c:pt idx="65" formatCode="0.00E+00">
                  <c:v>0.0152423440381449</c:v>
                </c:pt>
                <c:pt idx="66" formatCode="0.00E+00">
                  <c:v>0.0137181096343304</c:v>
                </c:pt>
                <c:pt idx="67" formatCode="0.00E+00">
                  <c:v>0.0123462986708973</c:v>
                </c:pt>
                <c:pt idx="68" formatCode="0.00E+00">
                  <c:v>0.0111116688038076</c:v>
                </c:pt>
                <c:pt idx="69" formatCode="0.00E+00">
                  <c:v>0.0100005019234268</c:v>
                </c:pt>
                <c:pt idx="70" formatCode="0.00E+00">
                  <c:v>0.00900045173108418</c:v>
                </c:pt>
                <c:pt idx="71" formatCode="0.00E+00">
                  <c:v>0.00810040655797578</c:v>
                </c:pt>
                <c:pt idx="72" formatCode="0.00E+00">
                  <c:v>0.00729036590217819</c:v>
                </c:pt>
                <c:pt idx="73" formatCode="0.00E+00">
                  <c:v>0.00656132931196038</c:v>
                </c:pt>
                <c:pt idx="74" formatCode="0.00E+00">
                  <c:v>0.00590519638076435</c:v>
                </c:pt>
                <c:pt idx="75" formatCode="0.00E+00">
                  <c:v>0.0053146767426879</c:v>
                </c:pt>
                <c:pt idx="76" formatCode="0.00E+00">
                  <c:v>0.00478320906841911</c:v>
                </c:pt>
                <c:pt idx="77" formatCode="0.00E+00">
                  <c:v>0.00430488816157719</c:v>
                </c:pt>
                <c:pt idx="78" formatCode="0.00E+00">
                  <c:v>0.00387439934541947</c:v>
                </c:pt>
                <c:pt idx="79" formatCode="0.00E+00">
                  <c:v>0.00348695941087753</c:v>
                </c:pt>
                <c:pt idx="80" formatCode="0.00E+00">
                  <c:v>0.00313826346978977</c:v>
                </c:pt>
                <c:pt idx="81" formatCode="0.00E+00">
                  <c:v>0.0028244371228108</c:v>
                </c:pt>
                <c:pt idx="82" formatCode="0.00E+00">
                  <c:v>0.00254199341052972</c:v>
                </c:pt>
                <c:pt idx="83" formatCode="0.00E+00">
                  <c:v>0.00228779406947674</c:v>
                </c:pt>
                <c:pt idx="84" formatCode="0.00E+00">
                  <c:v>0.00205901466252907</c:v>
                </c:pt>
                <c:pt idx="85" formatCode="0.00E+00">
                  <c:v>0.00185311319627616</c:v>
                </c:pt>
                <c:pt idx="86" formatCode="0.00E+00">
                  <c:v>0.00166780187664855</c:v>
                </c:pt>
                <c:pt idx="87" formatCode="0.00E+00">
                  <c:v>0.00150102168898369</c:v>
                </c:pt>
                <c:pt idx="88" formatCode="0.00E+00">
                  <c:v>0.00135091952008532</c:v>
                </c:pt>
                <c:pt idx="89" formatCode="0.00E+00">
                  <c:v>0.00121582756807679</c:v>
                </c:pt>
                <c:pt idx="90" formatCode="0.00E+00">
                  <c:v>0.00109424481126911</c:v>
                </c:pt>
                <c:pt idx="91" formatCode="0.00E+00">
                  <c:v>0.000984820330142202</c:v>
                </c:pt>
                <c:pt idx="92" formatCode="0.00E+00">
                  <c:v>0.000886338297127985</c:v>
                </c:pt>
                <c:pt idx="93" formatCode="0.00E+00">
                  <c:v>0.000797704467415184</c:v>
                </c:pt>
                <c:pt idx="94" formatCode="0.00E+00">
                  <c:v>0.000717934020673665</c:v>
                </c:pt>
                <c:pt idx="95" formatCode="0.00E+00">
                  <c:v>0.000646140618606299</c:v>
                </c:pt>
                <c:pt idx="96" formatCode="0.00E+00">
                  <c:v>0.000581526556745669</c:v>
                </c:pt>
                <c:pt idx="97" formatCode="0.00E+00">
                  <c:v>0.000523373901071104</c:v>
                </c:pt>
                <c:pt idx="98" formatCode="0.00E+00">
                  <c:v>0.000471036510963993</c:v>
                </c:pt>
                <c:pt idx="99" formatCode="0.00E+00">
                  <c:v>0.000423932859867593</c:v>
                </c:pt>
                <c:pt idx="100" formatCode="0.00E+00">
                  <c:v>0.000381539573880833</c:v>
                </c:pt>
                <c:pt idx="101" formatCode="0.00E+00">
                  <c:v>0.00034338561649275</c:v>
                </c:pt>
                <c:pt idx="102" formatCode="0.00E+00">
                  <c:v>0.000309047054843475</c:v>
                </c:pt>
                <c:pt idx="103" formatCode="0.00E+00">
                  <c:v>0.000278142349359127</c:v>
                </c:pt>
                <c:pt idx="104" formatCode="0.00E+00">
                  <c:v>0.000250328114423214</c:v>
                </c:pt>
                <c:pt idx="105" formatCode="0.00E+00">
                  <c:v>0.000225295302980893</c:v>
                </c:pt>
                <c:pt idx="106" formatCode="0.00E+00">
                  <c:v>0.14985329545873</c:v>
                </c:pt>
                <c:pt idx="107">
                  <c:v>0.284518495598905</c:v>
                </c:pt>
                <c:pt idx="108">
                  <c:v>0.405717175725062</c:v>
                </c:pt>
                <c:pt idx="109">
                  <c:v>0.514795987838604</c:v>
                </c:pt>
                <c:pt idx="110">
                  <c:v>0.612966918740792</c:v>
                </c:pt>
                <c:pt idx="111">
                  <c:v>0.70132075655276</c:v>
                </c:pt>
                <c:pt idx="112">
                  <c:v>0.631188680897484</c:v>
                </c:pt>
                <c:pt idx="113">
                  <c:v>0.568069812807736</c:v>
                </c:pt>
                <c:pt idx="114">
                  <c:v>0.511262831526959</c:v>
                </c:pt>
                <c:pt idx="115">
                  <c:v>0.609787078060314</c:v>
                </c:pt>
                <c:pt idx="116">
                  <c:v>0.69845889994033</c:v>
                </c:pt>
                <c:pt idx="117">
                  <c:v>0.778263539632343</c:v>
                </c:pt>
                <c:pt idx="118">
                  <c:v>0.850087715355159</c:v>
                </c:pt>
                <c:pt idx="119">
                  <c:v>0.914729473505694</c:v>
                </c:pt>
                <c:pt idx="120">
                  <c:v>0.97290705584117</c:v>
                </c:pt>
                <c:pt idx="121">
                  <c:v>0.875616350257053</c:v>
                </c:pt>
                <c:pt idx="122">
                  <c:v>0.788054715231347</c:v>
                </c:pt>
                <c:pt idx="123">
                  <c:v>0.709249243708213</c:v>
                </c:pt>
                <c:pt idx="124">
                  <c:v>0.638324319337391</c:v>
                </c:pt>
                <c:pt idx="125">
                  <c:v>0.574491887403652</c:v>
                </c:pt>
                <c:pt idx="126">
                  <c:v>0.517042698663287</c:v>
                </c:pt>
                <c:pt idx="127">
                  <c:v>0.465338428796958</c:v>
                </c:pt>
                <c:pt idx="128">
                  <c:v>0.418804585917263</c:v>
                </c:pt>
                <c:pt idx="129">
                  <c:v>0.376924127325536</c:v>
                </c:pt>
                <c:pt idx="130">
                  <c:v>0.339231714592982</c:v>
                </c:pt>
                <c:pt idx="131">
                  <c:v>0.305308543133684</c:v>
                </c:pt>
                <c:pt idx="132">
                  <c:v>0.274777688820316</c:v>
                </c:pt>
                <c:pt idx="133">
                  <c:v>0.247299919938284</c:v>
                </c:pt>
                <c:pt idx="134">
                  <c:v>0.222569927944456</c:v>
                </c:pt>
                <c:pt idx="135">
                  <c:v>0.20031293515001</c:v>
                </c:pt>
                <c:pt idx="136">
                  <c:v>0.180281641635009</c:v>
                </c:pt>
                <c:pt idx="137">
                  <c:v>0.162253477471508</c:v>
                </c:pt>
                <c:pt idx="138">
                  <c:v>0.146028129724357</c:v>
                </c:pt>
                <c:pt idx="139">
                  <c:v>0.131425316751921</c:v>
                </c:pt>
                <c:pt idx="140">
                  <c:v>0.118282785076729</c:v>
                </c:pt>
                <c:pt idx="141">
                  <c:v>0.106454506569056</c:v>
                </c:pt>
                <c:pt idx="142">
                  <c:v>0.0958090559121511</c:v>
                </c:pt>
                <c:pt idx="143">
                  <c:v>0.188166586418578</c:v>
                </c:pt>
                <c:pt idx="144">
                  <c:v>0.271288363874364</c:v>
                </c:pt>
                <c:pt idx="145">
                  <c:v>0.34609796358457</c:v>
                </c:pt>
                <c:pt idx="146">
                  <c:v>0.413426603323757</c:v>
                </c:pt>
                <c:pt idx="147">
                  <c:v>0.474022379089023</c:v>
                </c:pt>
                <c:pt idx="148">
                  <c:v>0.528558577277764</c:v>
                </c:pt>
                <c:pt idx="149">
                  <c:v>0.475702719549988</c:v>
                </c:pt>
                <c:pt idx="150">
                  <c:v>0.428132447594989</c:v>
                </c:pt>
                <c:pt idx="151">
                  <c:v>0.38531920283549</c:v>
                </c:pt>
                <c:pt idx="152">
                  <c:v>0.346787282551941</c:v>
                </c:pt>
                <c:pt idx="153">
                  <c:v>0.312108554296747</c:v>
                </c:pt>
                <c:pt idx="154">
                  <c:v>0.280897698867072</c:v>
                </c:pt>
                <c:pt idx="155">
                  <c:v>0.252807928980365</c:v>
                </c:pt>
                <c:pt idx="156">
                  <c:v>0.227527136082328</c:v>
                </c:pt>
                <c:pt idx="157">
                  <c:v>0.204774422474095</c:v>
                </c:pt>
                <c:pt idx="158">
                  <c:v>0.184296980226686</c:v>
                </c:pt>
                <c:pt idx="159">
                  <c:v>0.165867282204017</c:v>
                </c:pt>
                <c:pt idx="160">
                  <c:v>0.149280553983615</c:v>
                </c:pt>
                <c:pt idx="161">
                  <c:v>0.134352498585254</c:v>
                </c:pt>
                <c:pt idx="162">
                  <c:v>0.120917248726728</c:v>
                </c:pt>
                <c:pt idx="163">
                  <c:v>0.108825523854055</c:v>
                </c:pt>
                <c:pt idx="164">
                  <c:v>0.0979429714686503</c:v>
                </c:pt>
                <c:pt idx="165">
                  <c:v>0.0881486743217853</c:v>
                </c:pt>
                <c:pt idx="166">
                  <c:v>0.079333806889607</c:v>
                </c:pt>
                <c:pt idx="167">
                  <c:v>0.0714004262006462</c:v>
                </c:pt>
                <c:pt idx="168">
                  <c:v>0.0642603835805815</c:v>
                </c:pt>
                <c:pt idx="169">
                  <c:v>0.0578343452225233</c:v>
                </c:pt>
                <c:pt idx="170">
                  <c:v>0.052050910700271</c:v>
                </c:pt>
                <c:pt idx="171">
                  <c:v>0.0468458196302439</c:v>
                </c:pt>
                <c:pt idx="172">
                  <c:v>0.0421612376672195</c:v>
                </c:pt>
                <c:pt idx="173">
                  <c:v>0.0379451139004975</c:v>
                </c:pt>
                <c:pt idx="174">
                  <c:v>0.0341506025104478</c:v>
                </c:pt>
                <c:pt idx="175">
                  <c:v>0.030735542259403</c:v>
                </c:pt>
                <c:pt idx="176">
                  <c:v>0.0276619880334627</c:v>
                </c:pt>
                <c:pt idx="177">
                  <c:v>0.0248957892301164</c:v>
                </c:pt>
                <c:pt idx="178">
                  <c:v>0.0224062103071048</c:v>
                </c:pt>
                <c:pt idx="179">
                  <c:v>0.0201655892763943</c:v>
                </c:pt>
                <c:pt idx="180">
                  <c:v>0.0181490303487549</c:v>
                </c:pt>
                <c:pt idx="181">
                  <c:v>0.0163341273138794</c:v>
                </c:pt>
                <c:pt idx="182">
                  <c:v>0.0147007145824914</c:v>
                </c:pt>
                <c:pt idx="183">
                  <c:v>0.0132306431242423</c:v>
                </c:pt>
                <c:pt idx="184">
                  <c:v>0.011907578811818</c:v>
                </c:pt>
                <c:pt idx="185">
                  <c:v>0.0107168209306362</c:v>
                </c:pt>
                <c:pt idx="186">
                  <c:v>0.00964513883757267</c:v>
                </c:pt>
                <c:pt idx="187">
                  <c:v>0.0086806249538154</c:v>
                </c:pt>
                <c:pt idx="188">
                  <c:v>0.00781256245843385</c:v>
                </c:pt>
                <c:pt idx="189">
                  <c:v>0.00703130621259047</c:v>
                </c:pt>
                <c:pt idx="190">
                  <c:v>0.00632817559133142</c:v>
                </c:pt>
                <c:pt idx="191">
                  <c:v>0.00569535803219828</c:v>
                </c:pt>
                <c:pt idx="192" formatCode="0.00E+00">
                  <c:v>0.00512582222897845</c:v>
                </c:pt>
                <c:pt idx="193" formatCode="0.00E+00">
                  <c:v>0.0046132400060806</c:v>
                </c:pt>
                <c:pt idx="194" formatCode="0.00E+00">
                  <c:v>0.00415191600547254</c:v>
                </c:pt>
                <c:pt idx="195" formatCode="0.00E+00">
                  <c:v>0.00373672440492529</c:v>
                </c:pt>
                <c:pt idx="196" formatCode="0.00E+00">
                  <c:v>0.00336305196443276</c:v>
                </c:pt>
                <c:pt idx="197" formatCode="0.00E+00">
                  <c:v>0.00302674676798948</c:v>
                </c:pt>
                <c:pt idx="198" formatCode="0.00E+00">
                  <c:v>0.00272407209119053</c:v>
                </c:pt>
                <c:pt idx="199" formatCode="0.00E+00">
                  <c:v>0.00245166488207148</c:v>
                </c:pt>
                <c:pt idx="200" formatCode="0.00E+00">
                  <c:v>0.00220649839386433</c:v>
                </c:pt>
                <c:pt idx="201" formatCode="0.00E+00">
                  <c:v>0.0019858485544779</c:v>
                </c:pt>
                <c:pt idx="202" formatCode="0.00E+00">
                  <c:v>0.00178726369903011</c:v>
                </c:pt>
                <c:pt idx="203" formatCode="0.00E+00">
                  <c:v>0.0016085373291271</c:v>
                </c:pt>
                <c:pt idx="204" formatCode="0.00E+00">
                  <c:v>0.00144768359621439</c:v>
                </c:pt>
                <c:pt idx="205" formatCode="0.00E+00">
                  <c:v>0.00130291523659295</c:v>
                </c:pt>
                <c:pt idx="206" formatCode="0.00E+00">
                  <c:v>0.00117262371293365</c:v>
                </c:pt>
                <c:pt idx="207" formatCode="0.00E+00">
                  <c:v>0.00105536134164029</c:v>
                </c:pt>
                <c:pt idx="208" formatCode="0.00E+00">
                  <c:v>0.000949825207476262</c:v>
                </c:pt>
                <c:pt idx="209" formatCode="0.00E+00">
                  <c:v>0.000854842686728637</c:v>
                </c:pt>
                <c:pt idx="210" formatCode="0.00E+00">
                  <c:v>0.000769358418055772</c:v>
                </c:pt>
                <c:pt idx="211" formatCode="0.00E+00">
                  <c:v>0.000692422576250195</c:v>
                </c:pt>
                <c:pt idx="212" formatCode="0.00E+00">
                  <c:v>0.000623180318625176</c:v>
                </c:pt>
                <c:pt idx="213" formatCode="0.00E+00">
                  <c:v>0.000560862286762658</c:v>
                </c:pt>
                <c:pt idx="214" formatCode="0.00E+00">
                  <c:v>0.000504776058086393</c:v>
                </c:pt>
                <c:pt idx="215" formatCode="0.00E+00">
                  <c:v>0.000454298452277753</c:v>
                </c:pt>
                <c:pt idx="216" formatCode="0.00E+00">
                  <c:v>0.000408868607049977</c:v>
                </c:pt>
                <c:pt idx="217" formatCode="0.00E+00">
                  <c:v>0.00036798174634498</c:v>
                </c:pt>
                <c:pt idx="218" formatCode="0.00E+00">
                  <c:v>0.000331183571710482</c:v>
                </c:pt>
                <c:pt idx="219" formatCode="0.00E+00">
                  <c:v>0.000298065214539433</c:v>
                </c:pt>
                <c:pt idx="220" formatCode="0.00E+00">
                  <c:v>0.00026825869308549</c:v>
                </c:pt>
                <c:pt idx="221" formatCode="0.00E+00">
                  <c:v>0.000241432823776941</c:v>
                </c:pt>
                <c:pt idx="222" formatCode="0.00E+00">
                  <c:v>0.000217289541399247</c:v>
                </c:pt>
                <c:pt idx="223" formatCode="0.00E+00">
                  <c:v>0.000195560587259322</c:v>
                </c:pt>
                <c:pt idx="224" formatCode="0.00E+00">
                  <c:v>0.00017600452853339</c:v>
                </c:pt>
                <c:pt idx="225" formatCode="0.00E+00">
                  <c:v>0.000158404075680051</c:v>
                </c:pt>
                <c:pt idx="226" formatCode="0.00E+00">
                  <c:v>0.000142563668112046</c:v>
                </c:pt>
                <c:pt idx="227" formatCode="0.00E+00">
                  <c:v>0.000128307301300841</c:v>
                </c:pt>
                <c:pt idx="228" formatCode="0.00E+00">
                  <c:v>0.000115476571170757</c:v>
                </c:pt>
                <c:pt idx="229" formatCode="0.00E+00">
                  <c:v>0.000103928914053681</c:v>
                </c:pt>
                <c:pt idx="230" formatCode="0.00E+00">
                  <c:v>9.35360226483141E-5</c:v>
                </c:pt>
                <c:pt idx="231" formatCode="0.00E+00">
                  <c:v>8.41824203834827E-5</c:v>
                </c:pt>
                <c:pt idx="232" formatCode="0.00E+00">
                  <c:v>7.57641783451342E-5</c:v>
                </c:pt>
                <c:pt idx="233" formatCode="0.00E+00">
                  <c:v>6.81877605106208E-5</c:v>
                </c:pt>
                <c:pt idx="234" formatCode="0.00E+00">
                  <c:v>6.13689844595587E-5</c:v>
                </c:pt>
                <c:pt idx="235" formatCode="0.00E+00">
                  <c:v>5.52320860136029E-5</c:v>
                </c:pt>
                <c:pt idx="236" formatCode="0.00E+00">
                  <c:v>4.97088774122426E-5</c:v>
                </c:pt>
                <c:pt idx="237" formatCode="0.00E+00">
                  <c:v>4.47379896710184E-5</c:v>
                </c:pt>
                <c:pt idx="238" formatCode="0.00E+00">
                  <c:v>4.02641907039164E-5</c:v>
                </c:pt>
                <c:pt idx="239" formatCode="0.00E+00">
                  <c:v>3.62377716335249E-5</c:v>
                </c:pt>
                <c:pt idx="240" formatCode="0.00E+00">
                  <c:v>3.26139944701725E-5</c:v>
                </c:pt>
                <c:pt idx="241" formatCode="0.00E+00">
                  <c:v>2.9352595023155E-5</c:v>
                </c:pt>
                <c:pt idx="242" formatCode="0.00E+00">
                  <c:v>2.64173355208397E-5</c:v>
                </c:pt>
                <c:pt idx="243" formatCode="0.00E+00">
                  <c:v>2.37756019687555E-5</c:v>
                </c:pt>
                <c:pt idx="244" formatCode="0.00E+00">
                  <c:v>2.13980417718799E-5</c:v>
                </c:pt>
                <c:pt idx="245" formatCode="0.00E+00">
                  <c:v>1.92582375946919E-5</c:v>
                </c:pt>
                <c:pt idx="246" formatCode="0.00E+00">
                  <c:v>1.73324138352227E-5</c:v>
                </c:pt>
                <c:pt idx="247" formatCode="0.00E+00">
                  <c:v>1.55991724517005E-5</c:v>
                </c:pt>
                <c:pt idx="248" formatCode="0.00E+00">
                  <c:v>1.40392552065304E-5</c:v>
                </c:pt>
                <c:pt idx="249" formatCode="0.00E+00">
                  <c:v>1.26353296858774E-5</c:v>
                </c:pt>
                <c:pt idx="250" formatCode="0.00E+00">
                  <c:v>1.13717967172896E-5</c:v>
                </c:pt>
                <c:pt idx="251" formatCode="0.00E+00">
                  <c:v>1.02346170455607E-5</c:v>
                </c:pt>
                <c:pt idx="252" formatCode="0.00E+00">
                  <c:v>9.21115534100464E-6</c:v>
                </c:pt>
                <c:pt idx="253" formatCode="0.00E+00">
                  <c:v>8.2900398069042E-6</c:v>
                </c:pt>
                <c:pt idx="254" formatCode="0.00E+00">
                  <c:v>7.46103582621377E-6</c:v>
                </c:pt>
                <c:pt idx="255" formatCode="0.00E+00">
                  <c:v>6.71493224359239E-6</c:v>
                </c:pt>
                <c:pt idx="256" formatCode="0.00E+00">
                  <c:v>6.04343901923317E-6</c:v>
                </c:pt>
                <c:pt idx="257" formatCode="0.00E+00">
                  <c:v>5.43909511730986E-6</c:v>
                </c:pt>
                <c:pt idx="258" formatCode="0.00E+00">
                  <c:v>4.89518560557884E-6</c:v>
                </c:pt>
                <c:pt idx="259" formatCode="0.00E+00">
                  <c:v>4.40566704502099E-6</c:v>
                </c:pt>
                <c:pt idx="260" formatCode="0.00E+00">
                  <c:v>3.96510034051886E-6</c:v>
                </c:pt>
                <c:pt idx="261" formatCode="0.00E+00">
                  <c:v>3.56859030646701E-6</c:v>
                </c:pt>
                <c:pt idx="262" formatCode="0.00E+00">
                  <c:v>3.21173127582029E-6</c:v>
                </c:pt>
                <c:pt idx="263" formatCode="0.00E+00">
                  <c:v>2.89055814823825E-6</c:v>
                </c:pt>
                <c:pt idx="264" formatCode="0.00E+00">
                  <c:v>2.60150233341442E-6</c:v>
                </c:pt>
                <c:pt idx="265" formatCode="0.00E+00">
                  <c:v>2.34135210007298E-6</c:v>
                </c:pt>
                <c:pt idx="266" formatCode="0.00E+00">
                  <c:v>2.10721689006568E-6</c:v>
                </c:pt>
                <c:pt idx="267" formatCode="0.00E+00">
                  <c:v>1.89649520105911E-6</c:v>
                </c:pt>
                <c:pt idx="268" formatCode="0.00E+00">
                  <c:v>1.7068456809532E-6</c:v>
                </c:pt>
                <c:pt idx="269" formatCode="0.00E+00">
                  <c:v>1.53616111285788E-6</c:v>
                </c:pt>
                <c:pt idx="270" formatCode="0.00E+00">
                  <c:v>1.38254500157209E-6</c:v>
                </c:pt>
                <c:pt idx="271" formatCode="0.00E+00">
                  <c:v>1.24429050141488E-6</c:v>
                </c:pt>
                <c:pt idx="272" formatCode="0.00E+00">
                  <c:v>1.11986145127339E-6</c:v>
                </c:pt>
                <c:pt idx="273" formatCode="0.00E+00">
                  <c:v>1.00787530614605E-6</c:v>
                </c:pt>
                <c:pt idx="274" formatCode="0.00E+00">
                  <c:v>9.07087775531455E-7</c:v>
                </c:pt>
                <c:pt idx="275" formatCode="0.00E+00">
                  <c:v>8.16378997978313E-7</c:v>
                </c:pt>
                <c:pt idx="276" formatCode="0.00E+00">
                  <c:v>7.3474109818048E-7</c:v>
                </c:pt>
                <c:pt idx="277" formatCode="0.00E+00">
                  <c:v>6.61266988362432E-7</c:v>
                </c:pt>
                <c:pt idx="278" formatCode="0.00E+00">
                  <c:v>5.9514028952619E-7</c:v>
                </c:pt>
                <c:pt idx="279" formatCode="0.00E+00">
                  <c:v>0.149651065312308</c:v>
                </c:pt>
                <c:pt idx="280">
                  <c:v>0.386274924564768</c:v>
                </c:pt>
                <c:pt idx="281">
                  <c:v>0.599236397891981</c:v>
                </c:pt>
                <c:pt idx="282">
                  <c:v>0.861521085771734</c:v>
                </c:pt>
                <c:pt idx="283">
                  <c:v>1.097577304863513</c:v>
                </c:pt>
                <c:pt idx="284">
                  <c:v>1.3100279020461</c:v>
                </c:pt>
                <c:pt idx="285">
                  <c:v>1.35158290982439</c:v>
                </c:pt>
                <c:pt idx="286">
                  <c:v>1.216424618841947</c:v>
                </c:pt>
                <c:pt idx="287">
                  <c:v>1.094782156957763</c:v>
                </c:pt>
                <c:pt idx="288">
                  <c:v>0.985303941261984</c:v>
                </c:pt>
                <c:pt idx="289">
                  <c:v>0.886773547135788</c:v>
                </c:pt>
                <c:pt idx="290">
                  <c:v>0.79809619242221</c:v>
                </c:pt>
                <c:pt idx="291">
                  <c:v>0.718286573179989</c:v>
                </c:pt>
                <c:pt idx="292">
                  <c:v>0.64645791586199</c:v>
                </c:pt>
                <c:pt idx="293">
                  <c:v>0.581812124275791</c:v>
                </c:pt>
                <c:pt idx="294">
                  <c:v>0.523630911848212</c:v>
                </c:pt>
                <c:pt idx="295">
                  <c:v>0.47126782066339</c:v>
                </c:pt>
                <c:pt idx="296">
                  <c:v>0.424141038597051</c:v>
                </c:pt>
                <c:pt idx="297">
                  <c:v>0.381726934737346</c:v>
                </c:pt>
                <c:pt idx="298">
                  <c:v>0.343554241263611</c:v>
                </c:pt>
                <c:pt idx="299">
                  <c:v>0.30919881713725</c:v>
                </c:pt>
                <c:pt idx="300">
                  <c:v>0.278278935423525</c:v>
                </c:pt>
                <c:pt idx="301">
                  <c:v>0.250451041881173</c:v>
                </c:pt>
                <c:pt idx="302">
                  <c:v>0.225405937693055</c:v>
                </c:pt>
                <c:pt idx="303">
                  <c:v>0.20286534392375</c:v>
                </c:pt>
                <c:pt idx="304">
                  <c:v>0.182578809531375</c:v>
                </c:pt>
                <c:pt idx="305">
                  <c:v>0.164320928578237</c:v>
                </c:pt>
                <c:pt idx="306">
                  <c:v>0.147888835720413</c:v>
                </c:pt>
                <c:pt idx="307">
                  <c:v>0.133099952148372</c:v>
                </c:pt>
                <c:pt idx="308">
                  <c:v>0.119789956933535</c:v>
                </c:pt>
                <c:pt idx="309">
                  <c:v>0.107810961240181</c:v>
                </c:pt>
                <c:pt idx="310">
                  <c:v>0.0970298651161638</c:v>
                </c:pt>
                <c:pt idx="311">
                  <c:v>0.0873268786045472</c:v>
                </c:pt>
                <c:pt idx="312">
                  <c:v>0.0785941907440925</c:v>
                </c:pt>
                <c:pt idx="313">
                  <c:v>0.0707347716696835</c:v>
                </c:pt>
                <c:pt idx="314">
                  <c:v>0.0636612945027149</c:v>
                </c:pt>
                <c:pt idx="315">
                  <c:v>0.0572951650524434</c:v>
                </c:pt>
                <c:pt idx="316">
                  <c:v>0.0515656485471991</c:v>
                </c:pt>
                <c:pt idx="317">
                  <c:v>0.0464090836924791</c:v>
                </c:pt>
                <c:pt idx="318">
                  <c:v>0.0417681753232312</c:v>
                </c:pt>
                <c:pt idx="319">
                  <c:v>0.0375913577909081</c:v>
                </c:pt>
                <c:pt idx="320">
                  <c:v>0.0338322220118173</c:v>
                </c:pt>
                <c:pt idx="321">
                  <c:v>0.0304489998106355</c:v>
                </c:pt>
                <c:pt idx="322">
                  <c:v>0.027404099829572</c:v>
                </c:pt>
                <c:pt idx="323">
                  <c:v>0.0246636898466148</c:v>
                </c:pt>
                <c:pt idx="324">
                  <c:v>0.0221973208619533</c:v>
                </c:pt>
                <c:pt idx="325">
                  <c:v>0.019977588775758</c:v>
                </c:pt>
                <c:pt idx="326">
                  <c:v>0.0179798298981822</c:v>
                </c:pt>
                <c:pt idx="327">
                  <c:v>0.0161818469083639</c:v>
                </c:pt>
                <c:pt idx="328" formatCode="0.00E+00">
                  <c:v>0.0145636622175275</c:v>
                </c:pt>
                <c:pt idx="329" formatCode="0.00E+00">
                  <c:v>0.0131072959957748</c:v>
                </c:pt>
                <c:pt idx="330" formatCode="0.00E+00">
                  <c:v>0.0117965663961973</c:v>
                </c:pt>
                <c:pt idx="331" formatCode="0.00E+00">
                  <c:v>0.0106169097565776</c:v>
                </c:pt>
                <c:pt idx="332" formatCode="0.00E+00">
                  <c:v>0.00955521878091985</c:v>
                </c:pt>
                <c:pt idx="333" formatCode="0.00E+00">
                  <c:v>0.00859969690282789</c:v>
                </c:pt>
                <c:pt idx="334" formatCode="0.00E+00">
                  <c:v>0.00773972721254508</c:v>
                </c:pt>
                <c:pt idx="335" formatCode="0.00E+00">
                  <c:v>0.00696575449129057</c:v>
                </c:pt>
                <c:pt idx="336" formatCode="0.00E+00">
                  <c:v>0.00626917904216151</c:v>
                </c:pt>
                <c:pt idx="337" formatCode="0.00E+00">
                  <c:v>0.00564226113794536</c:v>
                </c:pt>
                <c:pt idx="338" formatCode="0.00E+00">
                  <c:v>0.00507803502415083</c:v>
                </c:pt>
                <c:pt idx="339" formatCode="0.00E+00">
                  <c:v>0.00457023152173574</c:v>
                </c:pt>
                <c:pt idx="340" formatCode="0.00E+00">
                  <c:v>0.00411320836956217</c:v>
                </c:pt>
                <c:pt idx="341" formatCode="0.00E+00">
                  <c:v>0.105640323630248</c:v>
                </c:pt>
                <c:pt idx="342">
                  <c:v>0.197014727364867</c:v>
                </c:pt>
                <c:pt idx="343">
                  <c:v>0.279251690726023</c:v>
                </c:pt>
                <c:pt idx="344">
                  <c:v>0.353264957751064</c:v>
                </c:pt>
                <c:pt idx="345">
                  <c:v>0.4198768980736</c:v>
                </c:pt>
                <c:pt idx="346">
                  <c:v>0.479827644363883</c:v>
                </c:pt>
                <c:pt idx="347">
                  <c:v>0.431844879927496</c:v>
                </c:pt>
                <c:pt idx="348">
                  <c:v>0.388660391934746</c:v>
                </c:pt>
                <c:pt idx="349">
                  <c:v>0.349794352741271</c:v>
                </c:pt>
                <c:pt idx="350">
                  <c:v>0.314814917467144</c:v>
                </c:pt>
                <c:pt idx="351">
                  <c:v>0.283333425720429</c:v>
                </c:pt>
                <c:pt idx="352">
                  <c:v>0.255000083148386</c:v>
                </c:pt>
                <c:pt idx="353">
                  <c:v>0.229500074833548</c:v>
                </c:pt>
                <c:pt idx="354">
                  <c:v>0.206550067350193</c:v>
                </c:pt>
                <c:pt idx="355">
                  <c:v>0.185895060615173</c:v>
                </c:pt>
                <c:pt idx="356">
                  <c:v>0.167305554553656</c:v>
                </c:pt>
                <c:pt idx="357">
                  <c:v>0.15057499909829</c:v>
                </c:pt>
                <c:pt idx="358">
                  <c:v>0.135517499188461</c:v>
                </c:pt>
                <c:pt idx="359">
                  <c:v>0.121965749269615</c:v>
                </c:pt>
                <c:pt idx="360">
                  <c:v>0.109769174342654</c:v>
                </c:pt>
                <c:pt idx="361">
                  <c:v>0.0987922569083886</c:v>
                </c:pt>
                <c:pt idx="362">
                  <c:v>0.0889130312175497</c:v>
                </c:pt>
                <c:pt idx="363">
                  <c:v>0.0800217280957948</c:v>
                </c:pt>
                <c:pt idx="364">
                  <c:v>0.0720195552862153</c:v>
                </c:pt>
                <c:pt idx="365">
                  <c:v>0.0648175997575939</c:v>
                </c:pt>
                <c:pt idx="366">
                  <c:v>0.0583358397818344</c:v>
                </c:pt>
                <c:pt idx="367">
                  <c:v>0.0525022558036509</c:v>
                </c:pt>
                <c:pt idx="368">
                  <c:v>0.0472520302232858</c:v>
                </c:pt>
                <c:pt idx="369">
                  <c:v>0.0425268272009572</c:v>
                </c:pt>
                <c:pt idx="370">
                  <c:v>0.0382741444808615</c:v>
                </c:pt>
                <c:pt idx="371">
                  <c:v>0.0344467300327754</c:v>
                </c:pt>
                <c:pt idx="372">
                  <c:v>0.0310020570294978</c:v>
                </c:pt>
                <c:pt idx="373">
                  <c:v>0.027901851326548</c:v>
                </c:pt>
                <c:pt idx="374">
                  <c:v>0.0251116661938932</c:v>
                </c:pt>
                <c:pt idx="375">
                  <c:v>0.0226004995745039</c:v>
                </c:pt>
                <c:pt idx="376">
                  <c:v>0.0203404496170535</c:v>
                </c:pt>
                <c:pt idx="377">
                  <c:v>0.0183064046553482</c:v>
                </c:pt>
                <c:pt idx="378">
                  <c:v>0.0164757641898133</c:v>
                </c:pt>
                <c:pt idx="379">
                  <c:v>0.014828187770832</c:v>
                </c:pt>
                <c:pt idx="380">
                  <c:v>0.0133453689937488</c:v>
                </c:pt>
                <c:pt idx="381">
                  <c:v>0.0120108320943739</c:v>
                </c:pt>
                <c:pt idx="382">
                  <c:v>0.0108097488849365</c:v>
                </c:pt>
                <c:pt idx="383">
                  <c:v>0.0097287739964429</c:v>
                </c:pt>
                <c:pt idx="384">
                  <c:v>0.00875589659679866</c:v>
                </c:pt>
                <c:pt idx="385">
                  <c:v>0.00788030693711876</c:v>
                </c:pt>
                <c:pt idx="386" formatCode="0.00E+00">
                  <c:v>0.00709227624340688</c:v>
                </c:pt>
                <c:pt idx="387" formatCode="0.00E+00">
                  <c:v>0.00638304861906619</c:v>
                </c:pt>
                <c:pt idx="388" formatCode="0.00E+00">
                  <c:v>0.00574474375715957</c:v>
                </c:pt>
                <c:pt idx="389" formatCode="0.00E+00">
                  <c:v>0.00517026938144364</c:v>
                </c:pt>
                <c:pt idx="390" formatCode="0.00E+00">
                  <c:v>0.00465324244329925</c:v>
                </c:pt>
                <c:pt idx="391" formatCode="0.00E+00">
                  <c:v>0.00418791819896932</c:v>
                </c:pt>
                <c:pt idx="392" formatCode="0.00E+00">
                  <c:v>0.00376912637907239</c:v>
                </c:pt>
                <c:pt idx="393" formatCode="0.00E+00">
                  <c:v>0.00339221374116515</c:v>
                </c:pt>
                <c:pt idx="394" formatCode="0.00E+00">
                  <c:v>0.00305299236704864</c:v>
                </c:pt>
                <c:pt idx="395" formatCode="0.00E+00">
                  <c:v>0.00274769313034377</c:v>
                </c:pt>
                <c:pt idx="396" formatCode="0.00E+00">
                  <c:v>0.00247292381730939</c:v>
                </c:pt>
                <c:pt idx="397" formatCode="0.00E+00">
                  <c:v>0.00222563143557845</c:v>
                </c:pt>
                <c:pt idx="398" formatCode="0.00E+00">
                  <c:v>0.00200306829202061</c:v>
                </c:pt>
                <c:pt idx="399" formatCode="0.00E+00">
                  <c:v>0.00180276146281855</c:v>
                </c:pt>
                <c:pt idx="400" formatCode="0.00E+00">
                  <c:v>0.00162248531653669</c:v>
                </c:pt>
                <c:pt idx="401" formatCode="0.00E+00">
                  <c:v>0.00146023678488302</c:v>
                </c:pt>
                <c:pt idx="402" formatCode="0.00E+00">
                  <c:v>0.00131421310639472</c:v>
                </c:pt>
                <c:pt idx="403" formatCode="0.00E+00">
                  <c:v>0.00118279179575525</c:v>
                </c:pt>
                <c:pt idx="404" formatCode="0.00E+00">
                  <c:v>0.00106451261617972</c:v>
                </c:pt>
                <c:pt idx="405" formatCode="0.00E+00">
                  <c:v>0.000958061354561755</c:v>
                </c:pt>
                <c:pt idx="406" formatCode="0.00E+00">
                  <c:v>0.000862255219105578</c:v>
                </c:pt>
                <c:pt idx="407" formatCode="0.00E+00">
                  <c:v>0.00077602969719502</c:v>
                </c:pt>
                <c:pt idx="408" formatCode="0.00E+00">
                  <c:v>0.000698426727475519</c:v>
                </c:pt>
                <c:pt idx="409" formatCode="0.00E+00">
                  <c:v>0.000628584054727967</c:v>
                </c:pt>
                <c:pt idx="410" formatCode="0.00E+00">
                  <c:v>0.00056572564925517</c:v>
                </c:pt>
                <c:pt idx="411" formatCode="0.00E+00">
                  <c:v>0.000509153084329653</c:v>
                </c:pt>
                <c:pt idx="412" formatCode="0.00E+00">
                  <c:v>0.000458237775896687</c:v>
                </c:pt>
                <c:pt idx="413" formatCode="0.00E+00">
                  <c:v>0.000412413998307019</c:v>
                </c:pt>
                <c:pt idx="414" formatCode="0.00E+00">
                  <c:v>0.000371172598476317</c:v>
                </c:pt>
                <c:pt idx="415" formatCode="0.00E+00">
                  <c:v>0.000334055338628685</c:v>
                </c:pt>
                <c:pt idx="416" formatCode="0.00E+00">
                  <c:v>0.000300649804765817</c:v>
                </c:pt>
                <c:pt idx="417" formatCode="0.00E+00">
                  <c:v>0.000270584824289235</c:v>
                </c:pt>
                <c:pt idx="418" formatCode="0.00E+00">
                  <c:v>0.000243526341860311</c:v>
                </c:pt>
                <c:pt idx="419" formatCode="0.00E+00">
                  <c:v>0.00021917370767428</c:v>
                </c:pt>
                <c:pt idx="420" formatCode="0.00E+00">
                  <c:v>0.000197256336906852</c:v>
                </c:pt>
                <c:pt idx="421" formatCode="0.00E+00">
                  <c:v>0.000177530703216167</c:v>
                </c:pt>
                <c:pt idx="422" formatCode="0.00E+00">
                  <c:v>0.00015977763289455</c:v>
                </c:pt>
                <c:pt idx="423" formatCode="0.00E+00">
                  <c:v>0.000143799869605095</c:v>
                </c:pt>
                <c:pt idx="424" formatCode="0.00E+00">
                  <c:v>0.000129419882644585</c:v>
                </c:pt>
                <c:pt idx="425" formatCode="0.00E+00">
                  <c:v>0.000116477894380127</c:v>
                </c:pt>
                <c:pt idx="426" formatCode="0.00E+00">
                  <c:v>0.000104830104942114</c:v>
                </c:pt>
                <c:pt idx="427" formatCode="0.00E+00">
                  <c:v>9.43470944479033E-5</c:v>
                </c:pt>
                <c:pt idx="428" formatCode="0.00E+00">
                  <c:v>8.4912385003113E-5</c:v>
                </c:pt>
                <c:pt idx="429" formatCode="0.00E+00">
                  <c:v>7.64211465028015E-5</c:v>
                </c:pt>
                <c:pt idx="430" formatCode="0.00E+00">
                  <c:v>6.87790318525218E-5</c:v>
                </c:pt>
                <c:pt idx="431" formatCode="0.00E+00">
                  <c:v>6.19011286672692E-5</c:v>
                </c:pt>
                <c:pt idx="432" formatCode="0.00E+00">
                  <c:v>5.57110158005426E-5</c:v>
                </c:pt>
                <c:pt idx="433" formatCode="0.00E+00">
                  <c:v>5.01399142204882E-5</c:v>
                </c:pt>
                <c:pt idx="434" formatCode="0.00E+00">
                  <c:v>4.51259227984393E-5</c:v>
                </c:pt>
                <c:pt idx="435" formatCode="0.00E+00">
                  <c:v>4.06133305185954E-5</c:v>
                </c:pt>
                <c:pt idx="436" formatCode="0.00E+00">
                  <c:v>3.65519974667361E-5</c:v>
                </c:pt>
                <c:pt idx="437" formatCode="0.00E+00">
                  <c:v>3.28967977200622E-5</c:v>
                </c:pt>
                <c:pt idx="438" formatCode="0.00E+00">
                  <c:v>2.9607117948056E-5</c:v>
                </c:pt>
                <c:pt idx="439" formatCode="0.00E+00">
                  <c:v>2.66464061532504E-5</c:v>
                </c:pt>
                <c:pt idx="440" formatCode="0.00E+00">
                  <c:v>2.39817655379253E-5</c:v>
                </c:pt>
                <c:pt idx="441" formatCode="0.00E+00">
                  <c:v>2.15835889841328E-5</c:v>
                </c:pt>
                <c:pt idx="442" formatCode="0.00E+00">
                  <c:v>1.94252300857195E-5</c:v>
                </c:pt>
                <c:pt idx="443" formatCode="0.00E+00">
                  <c:v>1.74827070771476E-5</c:v>
                </c:pt>
                <c:pt idx="444" formatCode="0.00E+00">
                  <c:v>1.57344363694328E-5</c:v>
                </c:pt>
                <c:pt idx="445" formatCode="0.00E+00">
                  <c:v>1.41609927324895E-5</c:v>
                </c:pt>
                <c:pt idx="446" formatCode="0.00E+00">
                  <c:v>1.27448934592406E-5</c:v>
                </c:pt>
                <c:pt idx="447" formatCode="0.00E+00">
                  <c:v>1.14704041133165E-5</c:v>
                </c:pt>
                <c:pt idx="448" formatCode="0.00E+00">
                  <c:v>1.03233637019848E-5</c:v>
                </c:pt>
                <c:pt idx="449" formatCode="0.00E+00">
                  <c:v>9.29102733178642E-6</c:v>
                </c:pt>
                <c:pt idx="450" formatCode="0.00E+00">
                  <c:v>8.36192459860781E-6</c:v>
                </c:pt>
                <c:pt idx="451" formatCode="0.00E+00">
                  <c:v>7.52573213874698E-6</c:v>
                </c:pt>
                <c:pt idx="452" formatCode="0.00E+00">
                  <c:v>6.77315892487231E-6</c:v>
                </c:pt>
                <c:pt idx="453" formatCode="0.00E+00">
                  <c:v>6.09584303238508E-6</c:v>
                </c:pt>
                <c:pt idx="454" formatCode="0.00E+00">
                  <c:v>5.48625872914658E-6</c:v>
                </c:pt>
                <c:pt idx="455" formatCode="0.00E+00">
                  <c:v>4.93763285623189E-6</c:v>
                </c:pt>
                <c:pt idx="456" formatCode="0.00E+00">
                  <c:v>4.44386957060871E-6</c:v>
                </c:pt>
                <c:pt idx="457" formatCode="0.00E+00">
                  <c:v>3.99948261354783E-6</c:v>
                </c:pt>
                <c:pt idx="458" formatCode="0.00E+00">
                  <c:v>3.59953435219306E-6</c:v>
                </c:pt>
                <c:pt idx="459" formatCode="0.00E+00">
                  <c:v>3.23958091697374E-6</c:v>
                </c:pt>
                <c:pt idx="460" formatCode="0.00E+00">
                  <c:v>2.91562282527637E-6</c:v>
                </c:pt>
                <c:pt idx="461" formatCode="0.00E+00">
                  <c:v>2.62406054274873E-6</c:v>
                </c:pt>
                <c:pt idx="462" formatCode="0.00E+00">
                  <c:v>2.36165448847386E-6</c:v>
                </c:pt>
                <c:pt idx="463" formatCode="0.00E+00">
                  <c:v>2.12548903962647E-6</c:v>
                </c:pt>
                <c:pt idx="464" formatCode="0.00E+00">
                  <c:v>1.91294013566382E-6</c:v>
                </c:pt>
                <c:pt idx="465" formatCode="0.00E+00">
                  <c:v>1.72164612209744E-6</c:v>
                </c:pt>
                <c:pt idx="466" formatCode="0.00E+00">
                  <c:v>1.5494815098877E-6</c:v>
                </c:pt>
                <c:pt idx="467" formatCode="0.00E+00">
                  <c:v>1.39453335889893E-6</c:v>
                </c:pt>
                <c:pt idx="468" formatCode="0.00E+00">
                  <c:v>1.25508002300903E-6</c:v>
                </c:pt>
                <c:pt idx="469" formatCode="0.00E+00">
                  <c:v>1.12957202070813E-6</c:v>
                </c:pt>
                <c:pt idx="470" formatCode="0.00E+00">
                  <c:v>1.01661481863732E-6</c:v>
                </c:pt>
                <c:pt idx="471" formatCode="0.00E+00">
                  <c:v>9.14953336773592E-7</c:v>
                </c:pt>
                <c:pt idx="472" formatCode="0.00E+00">
                  <c:v>8.23458003096233E-7</c:v>
                </c:pt>
                <c:pt idx="473" formatCode="0.00E+00">
                  <c:v>7.4111220278661E-7</c:v>
                </c:pt>
                <c:pt idx="474" formatCode="0.00E+00">
                  <c:v>6.67000982507949E-7</c:v>
                </c:pt>
                <c:pt idx="475" formatCode="0.00E+00">
                  <c:v>6.00300884257154E-7</c:v>
                </c:pt>
                <c:pt idx="476" formatCode="0.00E+00">
                  <c:v>5.40270795831439E-7</c:v>
                </c:pt>
                <c:pt idx="477" formatCode="0.00E+00">
                  <c:v>4.86243716248293E-7</c:v>
                </c:pt>
                <c:pt idx="478" formatCode="0.00E+00">
                  <c:v>4.37619344623466E-7</c:v>
                </c:pt>
                <c:pt idx="479" formatCode="0.00E+00">
                  <c:v>3.93857410161118E-7</c:v>
                </c:pt>
                <c:pt idx="480" formatCode="0.00E+00">
                  <c:v>3.54471669145006E-7</c:v>
                </c:pt>
                <c:pt idx="481" formatCode="0.00E+00">
                  <c:v>3.19024502230505E-7</c:v>
                </c:pt>
                <c:pt idx="482" formatCode="0.00E+00">
                  <c:v>2.87122052007454E-7</c:v>
                </c:pt>
                <c:pt idx="483" formatCode="0.00E+00">
                  <c:v>2.5840984680671E-7</c:v>
                </c:pt>
                <c:pt idx="484" formatCode="0.00E+00">
                  <c:v>2.32568862126038E-7</c:v>
                </c:pt>
                <c:pt idx="485" formatCode="0.00E+00">
                  <c:v>2.09311975913434E-7</c:v>
                </c:pt>
                <c:pt idx="486" formatCode="0.00E+00">
                  <c:v>1.8838077832209E-7</c:v>
                </c:pt>
                <c:pt idx="487" formatCode="0.00E+00">
                  <c:v>1.69542700489881E-7</c:v>
                </c:pt>
                <c:pt idx="488" formatCode="0.00E+00">
                  <c:v>1.52588430440893E-7</c:v>
                </c:pt>
                <c:pt idx="489" formatCode="0.00E+00">
                  <c:v>1.37329587396804E-7</c:v>
                </c:pt>
                <c:pt idx="490" formatCode="0.00E+00">
                  <c:v>1.23596628657123E-7</c:v>
                </c:pt>
                <c:pt idx="491" formatCode="0.00E+00">
                  <c:v>1.11236965791411E-7</c:v>
                </c:pt>
                <c:pt idx="492" formatCode="0.00E+00">
                  <c:v>1.0011326921227E-7</c:v>
                </c:pt>
                <c:pt idx="493" formatCode="0.00E+00">
                  <c:v>9.0101942291044E-8</c:v>
                </c:pt>
                <c:pt idx="494" formatCode="0.00E+00">
                  <c:v>8.10917480619392E-8</c:v>
                </c:pt>
                <c:pt idx="495" formatCode="0.00E+00">
                  <c:v>7.29825732557454E-8</c:v>
                </c:pt>
                <c:pt idx="496" formatCode="0.00E+00">
                  <c:v>6.56843159301708E-8</c:v>
                </c:pt>
                <c:pt idx="497" formatCode="0.00E+00">
                  <c:v>5.91158843371538E-8</c:v>
                </c:pt>
                <c:pt idx="498" formatCode="0.00E+00">
                  <c:v>5.32042959034384E-8</c:v>
                </c:pt>
                <c:pt idx="499" formatCode="0.00E+00">
                  <c:v>4.78838663130944E-8</c:v>
                </c:pt>
                <c:pt idx="500" formatCode="0.00E+00">
                  <c:v>4.30954796817849E-8</c:v>
                </c:pt>
                <c:pt idx="501" formatCode="0.00E+00">
                  <c:v>3.87859317136067E-8</c:v>
                </c:pt>
                <c:pt idx="502" formatCode="0.00E+00">
                  <c:v>3.4907338542246E-8</c:v>
                </c:pt>
                <c:pt idx="503" formatCode="0.00E+00">
                  <c:v>3.14166046880215E-8</c:v>
                </c:pt>
                <c:pt idx="504" formatCode="0.00E+00">
                  <c:v>2.82749442192192E-8</c:v>
                </c:pt>
                <c:pt idx="505" formatCode="0.00E+00">
                  <c:v>2.54474497972971E-8</c:v>
                </c:pt>
                <c:pt idx="506" formatCode="0.00E+00">
                  <c:v>2.29027048175674E-8</c:v>
                </c:pt>
                <c:pt idx="507" formatCode="0.00E+00">
                  <c:v>2.06124343358107E-8</c:v>
                </c:pt>
                <c:pt idx="508" formatCode="0.00E+00">
                  <c:v>1.85511909022296E-8</c:v>
                </c:pt>
                <c:pt idx="509" formatCode="0.00E+00">
                  <c:v>1.66960718120066E-8</c:v>
                </c:pt>
                <c:pt idx="510" formatCode="0.00E+00">
                  <c:v>1.5026464630806E-8</c:v>
                </c:pt>
                <c:pt idx="511" formatCode="0.00E+00">
                  <c:v>1.35238181677254E-8</c:v>
                </c:pt>
                <c:pt idx="512" formatCode="0.00E+00">
                  <c:v>1.21714363509528E-8</c:v>
                </c:pt>
                <c:pt idx="513" formatCode="0.00E+00">
                  <c:v>1.09542927158575E-8</c:v>
                </c:pt>
                <c:pt idx="514" formatCode="0.00E+00">
                  <c:v>9.85886344427182E-9</c:v>
                </c:pt>
                <c:pt idx="515" formatCode="0.00E+00">
                  <c:v>8.8729770998447E-9</c:v>
                </c:pt>
                <c:pt idx="516" formatCode="0.00E+00">
                  <c:v>7.98567938986022E-9</c:v>
                </c:pt>
                <c:pt idx="517" formatCode="0.00E+00">
                  <c:v>7.18711145087419E-9</c:v>
                </c:pt>
                <c:pt idx="518" formatCode="0.00E+00">
                  <c:v>6.46840030578677E-9</c:v>
                </c:pt>
                <c:pt idx="519" formatCode="0.00E+00">
                  <c:v>5.82156027520808E-9</c:v>
                </c:pt>
                <c:pt idx="520" formatCode="0.00E+00">
                  <c:v>5.23940424768727E-9</c:v>
                </c:pt>
                <c:pt idx="521" formatCode="0.00E+00">
                  <c:v>4.71546382291855E-9</c:v>
                </c:pt>
                <c:pt idx="522" formatCode="0.00E+00">
                  <c:v>4.24391744062669E-9</c:v>
                </c:pt>
                <c:pt idx="523" formatCode="0.00E+00">
                  <c:v>3.81952569656402E-9</c:v>
                </c:pt>
                <c:pt idx="524" formatCode="0.00E+00">
                  <c:v>3.43757312690762E-9</c:v>
                </c:pt>
                <c:pt idx="525" formatCode="0.00E+00">
                  <c:v>3.09381581421685E-9</c:v>
                </c:pt>
                <c:pt idx="526" formatCode="0.00E+00">
                  <c:v>2.78443423279518E-9</c:v>
                </c:pt>
                <c:pt idx="527" formatCode="0.00E+00">
                  <c:v>2.50599080951566E-9</c:v>
                </c:pt>
                <c:pt idx="528" formatCode="0.00E+00">
                  <c:v>2.25539172856409E-9</c:v>
                </c:pt>
                <c:pt idx="529" formatCode="0.00E+00">
                  <c:v>2.02985255570767E-9</c:v>
                </c:pt>
                <c:pt idx="530" formatCode="0.00E+00">
                  <c:v>1.82686730013691E-9</c:v>
                </c:pt>
                <c:pt idx="531" formatCode="0.00E+00">
                  <c:v>1.64418057012321E-9</c:v>
                </c:pt>
                <c:pt idx="532" formatCode="0.00E+00">
                  <c:v>1.47976251311089E-9</c:v>
                </c:pt>
                <c:pt idx="533" formatCode="0.00E+00">
                  <c:v>1.3317862617998E-9</c:v>
                </c:pt>
                <c:pt idx="534" formatCode="0.00E+00">
                  <c:v>1.19860763561982E-9</c:v>
                </c:pt>
                <c:pt idx="535" formatCode="0.00E+00">
                  <c:v>1.07874687205784E-9</c:v>
                </c:pt>
                <c:pt idx="536" formatCode="0.00E+00">
                  <c:v>9.70872184852062E-10</c:v>
                </c:pt>
                <c:pt idx="537" formatCode="0.00E+00">
                  <c:v>8.73784966366856E-10</c:v>
                </c:pt>
                <c:pt idx="538" formatCode="0.00E+00">
                  <c:v>0.0706193626716652</c:v>
                </c:pt>
                <c:pt idx="539" formatCode="0.00E+00">
                  <c:v>0.204796150175016</c:v>
                </c:pt>
                <c:pt idx="540">
                  <c:v>0.325555258928032</c:v>
                </c:pt>
                <c:pt idx="541">
                  <c:v>0.434238456805746</c:v>
                </c:pt>
                <c:pt idx="542">
                  <c:v>0.532053334895689</c:v>
                </c:pt>
                <c:pt idx="543">
                  <c:v>0.620086725176637</c:v>
                </c:pt>
                <c:pt idx="544">
                  <c:v>0.628697414544236</c:v>
                </c:pt>
                <c:pt idx="545">
                  <c:v>0.565827673089812</c:v>
                </c:pt>
                <c:pt idx="546">
                  <c:v>0.509244905780828</c:v>
                </c:pt>
                <c:pt idx="547">
                  <c:v>0.458320415202746</c:v>
                </c:pt>
                <c:pt idx="548">
                  <c:v>0.412488373682472</c:v>
                </c:pt>
                <c:pt idx="549">
                  <c:v>0.371239536314224</c:v>
                </c:pt>
                <c:pt idx="550">
                  <c:v>0.334115582682801</c:v>
                </c:pt>
                <c:pt idx="551">
                  <c:v>0.300704024414521</c:v>
                </c:pt>
                <c:pt idx="552">
                  <c:v>0.270633621973069</c:v>
                </c:pt>
                <c:pt idx="553">
                  <c:v>0.243570259775762</c:v>
                </c:pt>
                <c:pt idx="554">
                  <c:v>0.219213233798186</c:v>
                </c:pt>
                <c:pt idx="555">
                  <c:v>0.197291910418367</c:v>
                </c:pt>
                <c:pt idx="556">
                  <c:v>0.17756271937653</c:v>
                </c:pt>
                <c:pt idx="557">
                  <c:v>0.159806447438877</c:v>
                </c:pt>
                <c:pt idx="558">
                  <c:v>0.14382580269499</c:v>
                </c:pt>
                <c:pt idx="559">
                  <c:v>0.129443222425491</c:v>
                </c:pt>
                <c:pt idx="560">
                  <c:v>0.116498900182941</c:v>
                </c:pt>
                <c:pt idx="561">
                  <c:v>0.104849010164647</c:v>
                </c:pt>
                <c:pt idx="562">
                  <c:v>0.0943641091481833</c:v>
                </c:pt>
                <c:pt idx="563">
                  <c:v>0.0849276982333647</c:v>
                </c:pt>
                <c:pt idx="564">
                  <c:v>0.0764349284100282</c:v>
                </c:pt>
                <c:pt idx="565">
                  <c:v>0.0687914355690254</c:v>
                </c:pt>
                <c:pt idx="566">
                  <c:v>0.0619122920121228</c:v>
                </c:pt>
                <c:pt idx="567">
                  <c:v>0.0557210628109105</c:v>
                </c:pt>
                <c:pt idx="568">
                  <c:v>0.0501489565298195</c:v>
                </c:pt>
                <c:pt idx="569">
                  <c:v>0.0451340608768375</c:v>
                </c:pt>
                <c:pt idx="570">
                  <c:v>0.0406206547891538</c:v>
                </c:pt>
                <c:pt idx="571">
                  <c:v>0.0365585893102384</c:v>
                </c:pt>
                <c:pt idx="572">
                  <c:v>0.0329027303792145</c:v>
                </c:pt>
                <c:pt idx="573">
                  <c:v>0.0296124573412931</c:v>
                </c:pt>
                <c:pt idx="574">
                  <c:v>0.0266512116071638</c:v>
                </c:pt>
                <c:pt idx="575">
                  <c:v>0.0239860904464474</c:v>
                </c:pt>
                <c:pt idx="576">
                  <c:v>0.0215874814018027</c:v>
                </c:pt>
                <c:pt idx="577">
                  <c:v>0.0194287332616224</c:v>
                </c:pt>
                <c:pt idx="578">
                  <c:v>0.0174858599354601</c:v>
                </c:pt>
                <c:pt idx="579">
                  <c:v>0.0157372739419141</c:v>
                </c:pt>
                <c:pt idx="580">
                  <c:v>0.0141635465477227</c:v>
                </c:pt>
                <c:pt idx="581">
                  <c:v>0.0127471918929504</c:v>
                </c:pt>
                <c:pt idx="582">
                  <c:v>0.0114724727036554</c:v>
                </c:pt>
                <c:pt idx="583">
                  <c:v>0.0103252254332898</c:v>
                </c:pt>
                <c:pt idx="584" formatCode="0.00E+00">
                  <c:v>0.00929270288996093</c:v>
                </c:pt>
                <c:pt idx="585" formatCode="0.00E+00">
                  <c:v>0.00836343260096485</c:v>
                </c:pt>
                <c:pt idx="586" formatCode="0.00E+00">
                  <c:v>0.000593285244320529</c:v>
                </c:pt>
                <c:pt idx="587" formatCode="0.00E+00">
                  <c:v>0.000474628195456423</c:v>
                </c:pt>
              </c:numCache>
            </c:numRef>
          </c:val>
        </c:ser>
        <c:ser>
          <c:idx val="2"/>
          <c:order val="1"/>
          <c:tx>
            <c:strRef>
              <c:f>'Meta-data'!$L$6</c:f>
              <c:strCache>
                <c:ptCount val="1"/>
                <c:pt idx="0">
                  <c:v>Piano Wire</c:v>
                </c:pt>
              </c:strCache>
            </c:strRef>
          </c:tx>
          <c:invertIfNegative val="0"/>
          <c:val>
            <c:numRef>
              <c:f>'Meta-data'!$L$7:$L$594</c:f>
              <c:numCache>
                <c:formatCode>General</c:formatCode>
                <c:ptCount val="588"/>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0.0790311678007891</c:v>
                </c:pt>
                <c:pt idx="340">
                  <c:v>0.229190386622288</c:v>
                </c:pt>
                <c:pt idx="341">
                  <c:v>0.688670956439098</c:v>
                </c:pt>
                <c:pt idx="342">
                  <c:v>1.18123463707501</c:v>
                </c:pt>
                <c:pt idx="343">
                  <c:v>1.62454194964733</c:v>
                </c:pt>
                <c:pt idx="344">
                  <c:v>2.023518530962424</c:v>
                </c:pt>
                <c:pt idx="345">
                  <c:v>2.30356628634521</c:v>
                </c:pt>
                <c:pt idx="346">
                  <c:v>2.650092212843511</c:v>
                </c:pt>
                <c:pt idx="347">
                  <c:v>2.63762827381451</c:v>
                </c:pt>
                <c:pt idx="348">
                  <c:v>2.547379560887637</c:v>
                </c:pt>
                <c:pt idx="349">
                  <c:v>2.466155719253427</c:v>
                </c:pt>
                <c:pt idx="350">
                  <c:v>2.39305426178266</c:v>
                </c:pt>
                <c:pt idx="351">
                  <c:v>2.32726295005896</c:v>
                </c:pt>
                <c:pt idx="352">
                  <c:v>2.24804095173479</c:v>
                </c:pt>
                <c:pt idx="353">
                  <c:v>2.330245449924731</c:v>
                </c:pt>
                <c:pt idx="354">
                  <c:v>2.553175756057636</c:v>
                </c:pt>
                <c:pt idx="355">
                  <c:v>2.75381303157721</c:v>
                </c:pt>
                <c:pt idx="356">
                  <c:v>2.934386579544827</c:v>
                </c:pt>
                <c:pt idx="357">
                  <c:v>3.175933940516475</c:v>
                </c:pt>
                <c:pt idx="358">
                  <c:v>3.23982226870922</c:v>
                </c:pt>
                <c:pt idx="359">
                  <c:v>3.143817467400976</c:v>
                </c:pt>
                <c:pt idx="360">
                  <c:v>2.90846688846166</c:v>
                </c:pt>
                <c:pt idx="361">
                  <c:v>2.850155664097999</c:v>
                </c:pt>
                <c:pt idx="362">
                  <c:v>2.797675562170731</c:v>
                </c:pt>
                <c:pt idx="363">
                  <c:v>2.67141230263539</c:v>
                </c:pt>
                <c:pt idx="364">
                  <c:v>2.557775369053579</c:v>
                </c:pt>
                <c:pt idx="365">
                  <c:v>2.455502128829948</c:v>
                </c:pt>
                <c:pt idx="366">
                  <c:v>2.36345621262868</c:v>
                </c:pt>
                <c:pt idx="367">
                  <c:v>2.127110591365815</c:v>
                </c:pt>
                <c:pt idx="368">
                  <c:v>1.91439953222923</c:v>
                </c:pt>
                <c:pt idx="369">
                  <c:v>1.722959579006312</c:v>
                </c:pt>
                <c:pt idx="370">
                  <c:v>1.716938558381561</c:v>
                </c:pt>
                <c:pt idx="371">
                  <c:v>1.71151963981928</c:v>
                </c:pt>
                <c:pt idx="372">
                  <c:v>1.726652430886073</c:v>
                </c:pt>
                <c:pt idx="373">
                  <c:v>1.74027194284618</c:v>
                </c:pt>
                <c:pt idx="374">
                  <c:v>1.75252950361028</c:v>
                </c:pt>
                <c:pt idx="375">
                  <c:v>1.763561308297966</c:v>
                </c:pt>
                <c:pt idx="376">
                  <c:v>1.58720517746817</c:v>
                </c:pt>
                <c:pt idx="377">
                  <c:v>1.42848465972135</c:v>
                </c:pt>
                <c:pt idx="378">
                  <c:v>1.28563619374922</c:v>
                </c:pt>
                <c:pt idx="379">
                  <c:v>1.157072574374293</c:v>
                </c:pt>
                <c:pt idx="380">
                  <c:v>1.04136531693686</c:v>
                </c:pt>
                <c:pt idx="381">
                  <c:v>0.937228785243182</c:v>
                </c:pt>
                <c:pt idx="382">
                  <c:v>0.843505906718864</c:v>
                </c:pt>
                <c:pt idx="383">
                  <c:v>0.759155316046981</c:v>
                </c:pt>
                <c:pt idx="384">
                  <c:v>0.68323978444228</c:v>
                </c:pt>
                <c:pt idx="385">
                  <c:v>0.614915805998052</c:v>
                </c:pt>
                <c:pt idx="386">
                  <c:v>0.553424225398247</c:v>
                </c:pt>
                <c:pt idx="387">
                  <c:v>0.498081802858422</c:v>
                </c:pt>
                <c:pt idx="388">
                  <c:v>0.44827362257258</c:v>
                </c:pt>
                <c:pt idx="389">
                  <c:v>0.403446260315322</c:v>
                </c:pt>
                <c:pt idx="390">
                  <c:v>0.363101634283789</c:v>
                </c:pt>
                <c:pt idx="391">
                  <c:v>0.32679147085541</c:v>
                </c:pt>
                <c:pt idx="392">
                  <c:v>0.294112323769869</c:v>
                </c:pt>
                <c:pt idx="393">
                  <c:v>0.264701091392882</c:v>
                </c:pt>
                <c:pt idx="394">
                  <c:v>0.238230982253594</c:v>
                </c:pt>
                <c:pt idx="395">
                  <c:v>0.214407884028235</c:v>
                </c:pt>
                <c:pt idx="396">
                  <c:v>0.192967095625411</c:v>
                </c:pt>
                <c:pt idx="397">
                  <c:v>0.17367038606287</c:v>
                </c:pt>
                <c:pt idx="398">
                  <c:v>0.156303347456583</c:v>
                </c:pt>
                <c:pt idx="399">
                  <c:v>0.140673012710925</c:v>
                </c:pt>
                <c:pt idx="400">
                  <c:v>0.126605711439832</c:v>
                </c:pt>
                <c:pt idx="401">
                  <c:v>0.113945140295849</c:v>
                </c:pt>
                <c:pt idx="402">
                  <c:v>0.102550626266264</c:v>
                </c:pt>
                <c:pt idx="403">
                  <c:v>0.092295563639638</c:v>
                </c:pt>
                <c:pt idx="404">
                  <c:v>0.0830660072756744</c:v>
                </c:pt>
                <c:pt idx="405">
                  <c:v>0.0747594065481068</c:v>
                </c:pt>
                <c:pt idx="406">
                  <c:v>0.067283465893296</c:v>
                </c:pt>
                <c:pt idx="407">
                  <c:v>0.0605551193039664</c:v>
                </c:pt>
                <c:pt idx="408">
                  <c:v>0.0544996073735698</c:v>
                </c:pt>
                <c:pt idx="409">
                  <c:v>0.0490496466362128</c:v>
                </c:pt>
                <c:pt idx="410">
                  <c:v>0.0441446819725915</c:v>
                </c:pt>
                <c:pt idx="411">
                  <c:v>0.0397302137753324</c:v>
                </c:pt>
                <c:pt idx="412">
                  <c:v>0.0357571923977991</c:v>
                </c:pt>
                <c:pt idx="413">
                  <c:v>0.0321814731580192</c:v>
                </c:pt>
                <c:pt idx="414">
                  <c:v>0.0289633258422173</c:v>
                </c:pt>
                <c:pt idx="415">
                  <c:v>0.0260669932579955</c:v>
                </c:pt>
                <c:pt idx="416">
                  <c:v>0.023460293932196</c:v>
                </c:pt>
                <c:pt idx="417">
                  <c:v>0.0211142645389764</c:v>
                </c:pt>
                <c:pt idx="418">
                  <c:v>0.0190028380850787</c:v>
                </c:pt>
                <c:pt idx="419">
                  <c:v>0.0171025542765709</c:v>
                </c:pt>
                <c:pt idx="420" formatCode="0.00E+00">
                  <c:v>0.0153922988489138</c:v>
                </c:pt>
                <c:pt idx="421" formatCode="0.00E+00">
                  <c:v>0.0138530689640224</c:v>
                </c:pt>
                <c:pt idx="422" formatCode="0.00E+00">
                  <c:v>0.0124677620676201</c:v>
                </c:pt>
                <c:pt idx="423" formatCode="0.00E+00">
                  <c:v>0.0112209858608581</c:v>
                </c:pt>
                <c:pt idx="424" formatCode="0.00E+00">
                  <c:v>0.0100988872747723</c:v>
                </c:pt>
                <c:pt idx="425" formatCode="0.00E+00">
                  <c:v>0.00908899854729512</c:v>
                </c:pt>
                <c:pt idx="426" formatCode="0.00E+00">
                  <c:v>0.00818009869256562</c:v>
                </c:pt>
                <c:pt idx="427" formatCode="0.00E+00">
                  <c:v>0.00736208882330905</c:v>
                </c:pt>
                <c:pt idx="428" formatCode="0.00E+00">
                  <c:v>0.00662587994097814</c:v>
                </c:pt>
                <c:pt idx="429" formatCode="0.00E+00">
                  <c:v>0.00596329194688034</c:v>
                </c:pt>
                <c:pt idx="430" formatCode="0.00E+00">
                  <c:v>0.00536696275219229</c:v>
                </c:pt>
                <c:pt idx="431" formatCode="0.00E+00">
                  <c:v>0.00483026647697306</c:v>
                </c:pt>
                <c:pt idx="432" formatCode="0.00E+00">
                  <c:v>0.00434723982927576</c:v>
                </c:pt>
                <c:pt idx="433" formatCode="0.00E+00">
                  <c:v>0.00391251584634818</c:v>
                </c:pt>
                <c:pt idx="434" formatCode="0.00E+00">
                  <c:v>0.00352126426171336</c:v>
                </c:pt>
                <c:pt idx="435" formatCode="0.00E+00">
                  <c:v>0.00316913783554203</c:v>
                </c:pt>
                <c:pt idx="436" formatCode="0.00E+00">
                  <c:v>0.00285222405198782</c:v>
                </c:pt>
                <c:pt idx="437" formatCode="0.00E+00">
                  <c:v>0.00256700164678904</c:v>
                </c:pt>
                <c:pt idx="438" formatCode="0.00E+00">
                  <c:v>0.00231030148211014</c:v>
                </c:pt>
                <c:pt idx="439" formatCode="0.00E+00">
                  <c:v>0.00207927133389912</c:v>
                </c:pt>
                <c:pt idx="440" formatCode="0.00E+00">
                  <c:v>0.00187134420050921</c:v>
                </c:pt>
                <c:pt idx="441" formatCode="0.00E+00">
                  <c:v>0.00168420978045829</c:v>
                </c:pt>
                <c:pt idx="442" formatCode="0.00E+00">
                  <c:v>0.00151578880241246</c:v>
                </c:pt>
                <c:pt idx="443" formatCode="0.00E+00">
                  <c:v>0.00136420992217121</c:v>
                </c:pt>
                <c:pt idx="444" formatCode="0.00E+00">
                  <c:v>0.00122778892995409</c:v>
                </c:pt>
                <c:pt idx="445" formatCode="0.00E+00">
                  <c:v>0.00110501003695868</c:v>
                </c:pt>
                <c:pt idx="446" formatCode="0.00E+00">
                  <c:v>0.00099450903326282</c:v>
                </c:pt>
                <c:pt idx="447" formatCode="0.00E+00">
                  <c:v>0.000895058129936539</c:v>
                </c:pt>
                <c:pt idx="448" formatCode="0.00E+00">
                  <c:v>0.000805552316942885</c:v>
                </c:pt>
                <c:pt idx="449" formatCode="0.00E+00">
                  <c:v>0.000724997085248594</c:v>
                </c:pt>
                <c:pt idx="450" formatCode="0.00E+00">
                  <c:v>0.000652497376723734</c:v>
                </c:pt>
                <c:pt idx="451" formatCode="0.00E+00">
                  <c:v>0.000587247639051362</c:v>
                </c:pt>
                <c:pt idx="452" formatCode="0.00E+00">
                  <c:v>0.000528522875146226</c:v>
                </c:pt>
                <c:pt idx="453" formatCode="0.00E+00">
                  <c:v>0.000475670587631602</c:v>
                </c:pt>
                <c:pt idx="454" formatCode="0.00E+00">
                  <c:v>0.000428103528868442</c:v>
                </c:pt>
                <c:pt idx="455" formatCode="0.00E+00">
                  <c:v>0.000385293175981598</c:v>
                </c:pt>
                <c:pt idx="456" formatCode="0.00E+00">
                  <c:v>0.000346763858383438</c:v>
                </c:pt>
                <c:pt idx="457" formatCode="0.00E+00">
                  <c:v>0.000312087472545094</c:v>
                </c:pt>
                <c:pt idx="458" formatCode="0.00E+00">
                  <c:v>0.000280878725290585</c:v>
                </c:pt>
                <c:pt idx="459" formatCode="0.00E+00">
                  <c:v>0.000252790852761526</c:v>
                </c:pt>
                <c:pt idx="460" formatCode="0.00E+00">
                  <c:v>0.000227511767485373</c:v>
                </c:pt>
                <c:pt idx="461" formatCode="0.00E+00">
                  <c:v>0.000204760590736836</c:v>
                </c:pt>
                <c:pt idx="462" formatCode="0.00E+00">
                  <c:v>0.000184284531663152</c:v>
                </c:pt>
                <c:pt idx="463" formatCode="0.00E+00">
                  <c:v>0.000165856078496837</c:v>
                </c:pt>
                <c:pt idx="464" formatCode="0.00E+00">
                  <c:v>0.000149270470647153</c:v>
                </c:pt>
                <c:pt idx="465" formatCode="0.00E+00">
                  <c:v>0.000134343423582438</c:v>
                </c:pt>
                <c:pt idx="466" formatCode="0.00E+00">
                  <c:v>0.000120909081224194</c:v>
                </c:pt>
                <c:pt idx="467" formatCode="0.00E+00">
                  <c:v>0.000108818173101775</c:v>
                </c:pt>
                <c:pt idx="468" formatCode="0.00E+00">
                  <c:v>9.79363557915983E-5</c:v>
                </c:pt>
                <c:pt idx="469" formatCode="0.00E+00">
                  <c:v>8.8142720212438E-5</c:v>
                </c:pt>
                <c:pt idx="470" formatCode="0.00E+00">
                  <c:v>7.93284481911944E-5</c:v>
                </c:pt>
                <c:pt idx="471" formatCode="0.00E+00">
                  <c:v>7.13956033720748E-5</c:v>
                </c:pt>
                <c:pt idx="472" formatCode="0.00E+00">
                  <c:v>6.42560430348675E-5</c:v>
                </c:pt>
                <c:pt idx="473" formatCode="0.00E+00">
                  <c:v>5.78304387313808E-5</c:v>
                </c:pt>
                <c:pt idx="474" formatCode="0.00E+00">
                  <c:v>5.20473948582427E-5</c:v>
                </c:pt>
                <c:pt idx="475" formatCode="0.00E+00">
                  <c:v>4.68426553724182E-5</c:v>
                </c:pt>
                <c:pt idx="476" formatCode="0.00E+00">
                  <c:v>4.21583898351765E-5</c:v>
                </c:pt>
                <c:pt idx="477" formatCode="0.00E+00">
                  <c:v>3.79425508516587E-5</c:v>
                </c:pt>
                <c:pt idx="478" formatCode="0.00E+00">
                  <c:v>3.41482957664928E-5</c:v>
                </c:pt>
                <c:pt idx="479" formatCode="0.00E+00">
                  <c:v>3.07334661898435E-5</c:v>
                </c:pt>
                <c:pt idx="480" formatCode="0.00E+00">
                  <c:v>2.76601195708592E-5</c:v>
                </c:pt>
                <c:pt idx="481" formatCode="0.00E+00">
                  <c:v>2.48941076137735E-5</c:v>
                </c:pt>
                <c:pt idx="482" formatCode="0.00E+00">
                  <c:v>2.24046968523959E-5</c:v>
                </c:pt>
                <c:pt idx="483" formatCode="0.00E+00">
                  <c:v>2.01642271671563E-5</c:v>
                </c:pt>
                <c:pt idx="484" formatCode="0.00E+00">
                  <c:v>1.81478044504407E-5</c:v>
                </c:pt>
                <c:pt idx="485" formatCode="0.00E+00">
                  <c:v>1.63330240053966E-5</c:v>
                </c:pt>
                <c:pt idx="486" formatCode="0.00E+00">
                  <c:v>1.4699721604857E-5</c:v>
                </c:pt>
                <c:pt idx="487" formatCode="0.00E+00">
                  <c:v>1.32297494443713E-5</c:v>
                </c:pt>
                <c:pt idx="488" formatCode="0.00E+00">
                  <c:v>1.19067744999341E-5</c:v>
                </c:pt>
                <c:pt idx="489" formatCode="0.00E+00">
                  <c:v>1.07160970499407E-5</c:v>
                </c:pt>
                <c:pt idx="490" formatCode="0.00E+00">
                  <c:v>9.64448734494671E-6</c:v>
                </c:pt>
                <c:pt idx="491" formatCode="0.00E+00">
                  <c:v>8.68003861045202E-6</c:v>
                </c:pt>
                <c:pt idx="492" formatCode="0.00E+00">
                  <c:v>7.81203474940681E-6</c:v>
                </c:pt>
                <c:pt idx="493" formatCode="0.00E+00">
                  <c:v>7.03083127446615E-6</c:v>
                </c:pt>
                <c:pt idx="494" formatCode="0.00E+00">
                  <c:v>6.32774814701954E-6</c:v>
                </c:pt>
                <c:pt idx="495" formatCode="0.00E+00">
                  <c:v>5.69497333231756E-6</c:v>
                </c:pt>
                <c:pt idx="496" formatCode="0.00E+00">
                  <c:v>5.12547599908581E-6</c:v>
                </c:pt>
                <c:pt idx="497" formatCode="0.00E+00">
                  <c:v>4.61292839917723E-6</c:v>
                </c:pt>
                <c:pt idx="498" formatCode="0.00E+00">
                  <c:v>4.1516355592595E-6</c:v>
                </c:pt>
                <c:pt idx="499" formatCode="0.00E+00">
                  <c:v>3.73647200333355E-6</c:v>
                </c:pt>
                <c:pt idx="500" formatCode="0.00E+00">
                  <c:v>3.3628248030002E-6</c:v>
                </c:pt>
                <c:pt idx="501" formatCode="0.00E+00">
                  <c:v>3.02654232270018E-6</c:v>
                </c:pt>
                <c:pt idx="502" formatCode="0.00E+00">
                  <c:v>2.72388809043016E-6</c:v>
                </c:pt>
                <c:pt idx="503" formatCode="0.00E+00">
                  <c:v>2.45149928138714E-6</c:v>
                </c:pt>
                <c:pt idx="504" formatCode="0.00E+00">
                  <c:v>2.20634935324843E-6</c:v>
                </c:pt>
                <c:pt idx="505" formatCode="0.00E+00">
                  <c:v>1.98571441792358E-6</c:v>
                </c:pt>
                <c:pt idx="506" formatCode="0.00E+00">
                  <c:v>1.78714297613123E-6</c:v>
                </c:pt>
                <c:pt idx="507" formatCode="0.00E+00">
                  <c:v>1.6084286785181E-6</c:v>
                </c:pt>
                <c:pt idx="508" formatCode="0.00E+00">
                  <c:v>1.44758581066629E-6</c:v>
                </c:pt>
                <c:pt idx="509" formatCode="0.00E+00">
                  <c:v>1.30282722959966E-6</c:v>
                </c:pt>
                <c:pt idx="510" formatCode="0.00E+00">
                  <c:v>1.1725445066397E-6</c:v>
                </c:pt>
                <c:pt idx="511" formatCode="0.00E+00">
                  <c:v>1.05529005597573E-6</c:v>
                </c:pt>
                <c:pt idx="512" formatCode="0.00E+00">
                  <c:v>9.49761050378162E-7</c:v>
                </c:pt>
                <c:pt idx="513" formatCode="0.00E+00">
                  <c:v>8.54784945340344E-7</c:v>
                </c:pt>
                <c:pt idx="514" formatCode="0.00E+00">
                  <c:v>7.6930645080631E-7</c:v>
                </c:pt>
                <c:pt idx="515" formatCode="0.00E+00">
                  <c:v>6.92375805725679E-7</c:v>
                </c:pt>
                <c:pt idx="516" formatCode="0.00E+00">
                  <c:v>6.23138225153112E-7</c:v>
                </c:pt>
                <c:pt idx="517" formatCode="0.00E+00">
                  <c:v>5.60824402637798E-7</c:v>
                </c:pt>
                <c:pt idx="518" formatCode="0.00E+00">
                  <c:v>5.0474196237402E-7</c:v>
                </c:pt>
                <c:pt idx="519" formatCode="0.00E+00">
                  <c:v>4.54267766136619E-7</c:v>
                </c:pt>
                <c:pt idx="520" formatCode="0.00E+00">
                  <c:v>4.08840989522956E-7</c:v>
                </c:pt>
                <c:pt idx="521" formatCode="0.00E+00">
                  <c:v>3.67956890570659E-7</c:v>
                </c:pt>
                <c:pt idx="522" formatCode="0.00E+00">
                  <c:v>3.31161201513593E-7</c:v>
                </c:pt>
                <c:pt idx="523" formatCode="0.00E+00">
                  <c:v>2.98045081362234E-7</c:v>
                </c:pt>
                <c:pt idx="524" formatCode="0.00E+00">
                  <c:v>2.6824057322601E-7</c:v>
                </c:pt>
                <c:pt idx="525" formatCode="0.00E+00">
                  <c:v>2.41416515903409E-7</c:v>
                </c:pt>
                <c:pt idx="526" formatCode="0.00E+00">
                  <c:v>2.17274864313068E-7</c:v>
                </c:pt>
                <c:pt idx="527" formatCode="0.00E+00">
                  <c:v>1.95547377881761E-7</c:v>
                </c:pt>
                <c:pt idx="528" formatCode="0.00E+00">
                  <c:v>1.75992640093585E-7</c:v>
                </c:pt>
                <c:pt idx="529" formatCode="0.00E+00">
                  <c:v>1.58393376084227E-7</c:v>
                </c:pt>
                <c:pt idx="530" formatCode="0.00E+00">
                  <c:v>1.42554038475804E-7</c:v>
                </c:pt>
                <c:pt idx="531" formatCode="0.00E+00">
                  <c:v>1.28298634628223E-7</c:v>
                </c:pt>
                <c:pt idx="532" formatCode="0.00E+00">
                  <c:v>1.15468771165401E-7</c:v>
                </c:pt>
                <c:pt idx="533" formatCode="0.00E+00">
                  <c:v>1.03921894048861E-7</c:v>
                </c:pt>
                <c:pt idx="534" formatCode="0.00E+00">
                  <c:v>9.35297046439755E-8</c:v>
                </c:pt>
                <c:pt idx="535" formatCode="0.00E+00">
                  <c:v>8.4176734179578E-8</c:v>
                </c:pt>
                <c:pt idx="536" formatCode="0.00E+00">
                  <c:v>7.57590607616202E-8</c:v>
                </c:pt>
                <c:pt idx="537" formatCode="0.00E+00">
                  <c:v>6.81831546854579E-8</c:v>
                </c:pt>
                <c:pt idx="538" formatCode="0.00E+00">
                  <c:v>6.13648392169124E-8</c:v>
                </c:pt>
                <c:pt idx="539" formatCode="0.00E+00">
                  <c:v>5.52283552952209E-8</c:v>
                </c:pt>
                <c:pt idx="540" formatCode="0.00E+00">
                  <c:v>4.97055197656989E-8</c:v>
                </c:pt>
                <c:pt idx="541" formatCode="0.00E+00">
                  <c:v>4.47349677891292E-8</c:v>
                </c:pt>
                <c:pt idx="542" formatCode="0.00E+00">
                  <c:v>4.02614710102163E-8</c:v>
                </c:pt>
                <c:pt idx="543" formatCode="0.00E+00">
                  <c:v>3.62353239091947E-8</c:v>
                </c:pt>
                <c:pt idx="544" formatCode="0.00E+00">
                  <c:v>3.26117915182753E-8</c:v>
                </c:pt>
                <c:pt idx="545" formatCode="0.00E+00">
                  <c:v>2.93506123664475E-8</c:v>
                </c:pt>
                <c:pt idx="546" formatCode="0.00E+00">
                  <c:v>2.64155511298027E-8</c:v>
                </c:pt>
                <c:pt idx="547" formatCode="0.00E+00">
                  <c:v>2.37739960168224E-8</c:v>
                </c:pt>
                <c:pt idx="548" formatCode="0.00E+00">
                  <c:v>2.13965964151402E-8</c:v>
                </c:pt>
                <c:pt idx="549" formatCode="0.00E+00">
                  <c:v>1.92569367736262E-8</c:v>
                </c:pt>
                <c:pt idx="550" formatCode="0.00E+00">
                  <c:v>1.73312430962636E-8</c:v>
                </c:pt>
                <c:pt idx="551" formatCode="0.00E+00">
                  <c:v>1.55981187866372E-8</c:v>
                </c:pt>
                <c:pt idx="552" formatCode="0.00E+00">
                  <c:v>1.40383069079735E-8</c:v>
                </c:pt>
                <c:pt idx="553" formatCode="0.00E+00">
                  <c:v>1.26344762171761E-8</c:v>
                </c:pt>
                <c:pt idx="554" formatCode="0.00E+00">
                  <c:v>1.13710285954585E-8</c:v>
                </c:pt>
                <c:pt idx="555" formatCode="0.00E+00">
                  <c:v>1.02339257359126E-8</c:v>
                </c:pt>
                <c:pt idx="556" formatCode="0.00E+00">
                  <c:v>9.21053316232145E-9</c:v>
                </c:pt>
                <c:pt idx="557" formatCode="0.00E+00">
                  <c:v>8.28947984608932E-9</c:v>
                </c:pt>
                <c:pt idx="558" formatCode="0.00E+00">
                  <c:v>7.46053186148038E-9</c:v>
                </c:pt>
                <c:pt idx="559" formatCode="0.00E+00">
                  <c:v>6.71447867533235E-9</c:v>
                </c:pt>
                <c:pt idx="560" formatCode="0.00E+00">
                  <c:v>6.04303080779909E-9</c:v>
                </c:pt>
                <c:pt idx="561" formatCode="0.00E+00">
                  <c:v>5.43872772701921E-9</c:v>
                </c:pt>
                <c:pt idx="562" formatCode="0.00E+00">
                  <c:v>4.89485495431726E-9</c:v>
                </c:pt>
                <c:pt idx="563" formatCode="0.00E+00">
                  <c:v>4.40536945888556E-9</c:v>
                </c:pt>
                <c:pt idx="564" formatCode="0.00E+00">
                  <c:v>3.96483251299701E-9</c:v>
                </c:pt>
                <c:pt idx="565" formatCode="0.00E+00">
                  <c:v>3.56834926169731E-9</c:v>
                </c:pt>
                <c:pt idx="566" formatCode="0.00E+00">
                  <c:v>3.21151433552756E-9</c:v>
                </c:pt>
                <c:pt idx="567" formatCode="0.00E+00">
                  <c:v>2.8903629019748E-9</c:v>
                </c:pt>
                <c:pt idx="568" formatCode="0.00E+00">
                  <c:v>2.60132661177734E-9</c:v>
                </c:pt>
                <c:pt idx="569" formatCode="0.00E+00">
                  <c:v>2.34119395059958E-9</c:v>
                </c:pt>
                <c:pt idx="570" formatCode="0.00E+00">
                  <c:v>2.10707455553963E-9</c:v>
                </c:pt>
                <c:pt idx="571" formatCode="0.00E+00">
                  <c:v>1.89636709998566E-9</c:v>
                </c:pt>
                <c:pt idx="572" formatCode="0.00E+00">
                  <c:v>1.7067303899871E-9</c:v>
                </c:pt>
                <c:pt idx="573" formatCode="0.00E+00">
                  <c:v>1.53605735098839E-9</c:v>
                </c:pt>
                <c:pt idx="574" formatCode="0.00E+00">
                  <c:v>1.38245161588955E-9</c:v>
                </c:pt>
                <c:pt idx="575" formatCode="0.00E+00">
                  <c:v>1.24420645430059E-9</c:v>
                </c:pt>
                <c:pt idx="576" formatCode="0.00E+00">
                  <c:v>1.11978580887053E-9</c:v>
                </c:pt>
                <c:pt idx="577" formatCode="0.00E+00">
                  <c:v>1.00780722798348E-9</c:v>
                </c:pt>
                <c:pt idx="578" formatCode="0.00E+00">
                  <c:v>9.07026505185138E-10</c:v>
                </c:pt>
                <c:pt idx="579" formatCode="0.00E+00">
                  <c:v>8.16323854666627E-10</c:v>
                </c:pt>
                <c:pt idx="580" formatCode="0.00E+00">
                  <c:v>7.34691469199962E-10</c:v>
                </c:pt>
                <c:pt idx="581" formatCode="0.00E+00">
                  <c:v>6.61222322279966E-10</c:v>
                </c:pt>
                <c:pt idx="582" formatCode="0.00E+00">
                  <c:v>5.9510009005197E-10</c:v>
                </c:pt>
                <c:pt idx="583" formatCode="0.00E+00">
                  <c:v>5.3559008104677E-10</c:v>
                </c:pt>
                <c:pt idx="584" formatCode="0.00E+00">
                  <c:v>4.82031072942093E-10</c:v>
                </c:pt>
                <c:pt idx="585" formatCode="0.00E+00">
                  <c:v>4.33827965647886E-10</c:v>
                </c:pt>
                <c:pt idx="586" formatCode="0.00E+00">
                  <c:v>6.79798794999607E-20</c:v>
                </c:pt>
                <c:pt idx="587" formatCode="0.00E+00">
                  <c:v>5.43839035999698E-20</c:v>
                </c:pt>
              </c:numCache>
            </c:numRef>
          </c:val>
        </c:ser>
        <c:ser>
          <c:idx val="3"/>
          <c:order val="2"/>
          <c:tx>
            <c:strRef>
              <c:f>'Meta-data'!$M$6</c:f>
              <c:strCache>
                <c:ptCount val="1"/>
                <c:pt idx="0">
                  <c:v>Cage/Boat</c:v>
                </c:pt>
              </c:strCache>
            </c:strRef>
          </c:tx>
          <c:invertIfNegative val="0"/>
          <c:val>
            <c:numRef>
              <c:f>'Meta-data'!$M$7:$M$594</c:f>
              <c:numCache>
                <c:formatCode>General</c:formatCode>
                <c:ptCount val="588"/>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0.0320157084365417</c:v>
                </c:pt>
                <c:pt idx="16">
                  <c:v>0.0608298460294292</c:v>
                </c:pt>
                <c:pt idx="17">
                  <c:v>0.0547468614264864</c:v>
                </c:pt>
                <c:pt idx="18">
                  <c:v>0.0492721752838377</c:v>
                </c:pt>
                <c:pt idx="19">
                  <c:v>0.135939169296747</c:v>
                </c:pt>
                <c:pt idx="20">
                  <c:v>0.213939463908366</c:v>
                </c:pt>
                <c:pt idx="21">
                  <c:v>0.372650927003572</c:v>
                </c:pt>
                <c:pt idx="22">
                  <c:v>0.537300397008433</c:v>
                </c:pt>
                <c:pt idx="23">
                  <c:v>0.685484920012807</c:v>
                </c:pt>
                <c:pt idx="24">
                  <c:v>0.759272487611992</c:v>
                </c:pt>
                <c:pt idx="25">
                  <c:v>0.825681298451258</c:v>
                </c:pt>
                <c:pt idx="26">
                  <c:v>0.885449228206598</c:v>
                </c:pt>
                <c:pt idx="27">
                  <c:v>0.882744875478199</c:v>
                </c:pt>
                <c:pt idx="28">
                  <c:v>0.886064599471669</c:v>
                </c:pt>
                <c:pt idx="29">
                  <c:v>1.058951205334467</c:v>
                </c:pt>
                <c:pt idx="30">
                  <c:v>1.21454915061099</c:v>
                </c:pt>
                <c:pt idx="31">
                  <c:v>1.354587301359863</c:v>
                </c:pt>
                <c:pt idx="32">
                  <c:v>1.51263734547039</c:v>
                </c:pt>
                <c:pt idx="33">
                  <c:v>1.62286667673332</c:v>
                </c:pt>
                <c:pt idx="34">
                  <c:v>1.662494571765203</c:v>
                </c:pt>
                <c:pt idx="35">
                  <c:v>1.52826082302522</c:v>
                </c:pt>
                <c:pt idx="36">
                  <c:v>1.439466157595777</c:v>
                </c:pt>
                <c:pt idx="37">
                  <c:v>1.35955095870929</c:v>
                </c:pt>
                <c:pt idx="38">
                  <c:v>1.28762727971144</c:v>
                </c:pt>
                <c:pt idx="39">
                  <c:v>1.254911677049916</c:v>
                </c:pt>
                <c:pt idx="40">
                  <c:v>1.22546763465455</c:v>
                </c:pt>
                <c:pt idx="41">
                  <c:v>1.198967996498723</c:v>
                </c:pt>
                <c:pt idx="42">
                  <c:v>1.14310261372193</c:v>
                </c:pt>
                <c:pt idx="43">
                  <c:v>1.09282376922282</c:v>
                </c:pt>
                <c:pt idx="44">
                  <c:v>1.01555710073708</c:v>
                </c:pt>
                <c:pt idx="45">
                  <c:v>0.91400139066338</c:v>
                </c:pt>
                <c:pt idx="46">
                  <c:v>0.822601251597041</c:v>
                </c:pt>
                <c:pt idx="47">
                  <c:v>0.740341126437337</c:v>
                </c:pt>
                <c:pt idx="48">
                  <c:v>0.666307013793603</c:v>
                </c:pt>
                <c:pt idx="49">
                  <c:v>0.631692020850784</c:v>
                </c:pt>
                <c:pt idx="50">
                  <c:v>0.600538527202246</c:v>
                </c:pt>
                <c:pt idx="51">
                  <c:v>0.572500382918564</c:v>
                </c:pt>
                <c:pt idx="52">
                  <c:v>0.579281761499791</c:v>
                </c:pt>
                <c:pt idx="53">
                  <c:v>0.585385002222896</c:v>
                </c:pt>
                <c:pt idx="54">
                  <c:v>0.590877918873689</c:v>
                </c:pt>
                <c:pt idx="55">
                  <c:v>0.563805835422862</c:v>
                </c:pt>
                <c:pt idx="56">
                  <c:v>0.539440960317118</c:v>
                </c:pt>
                <c:pt idx="57">
                  <c:v>0.517512572721944</c:v>
                </c:pt>
                <c:pt idx="58">
                  <c:v>0.497777023886294</c:v>
                </c:pt>
                <c:pt idx="59">
                  <c:v>0.54404644680729</c:v>
                </c:pt>
                <c:pt idx="60">
                  <c:v>0.585688927436187</c:v>
                </c:pt>
                <c:pt idx="61">
                  <c:v>0.623167160002193</c:v>
                </c:pt>
                <c:pt idx="62">
                  <c:v>0.6568975693116</c:v>
                </c:pt>
                <c:pt idx="63">
                  <c:v>0.687254937690065</c:v>
                </c:pt>
                <c:pt idx="64">
                  <c:v>0.682560860794141</c:v>
                </c:pt>
                <c:pt idx="65">
                  <c:v>0.614304774714727</c:v>
                </c:pt>
                <c:pt idx="66">
                  <c:v>0.552874297243254</c:v>
                </c:pt>
                <c:pt idx="67">
                  <c:v>0.497586867518929</c:v>
                </c:pt>
                <c:pt idx="68">
                  <c:v>0.447828180767036</c:v>
                </c:pt>
                <c:pt idx="69">
                  <c:v>0.435061071126874</c:v>
                </c:pt>
                <c:pt idx="70">
                  <c:v>0.45558638088727</c:v>
                </c:pt>
                <c:pt idx="71">
                  <c:v>0.474059159671626</c:v>
                </c:pt>
                <c:pt idx="72">
                  <c:v>0.490684660577547</c:v>
                </c:pt>
                <c:pt idx="73">
                  <c:v>0.505647611392879</c:v>
                </c:pt>
                <c:pt idx="74">
                  <c:v>0.519114267126672</c:v>
                </c:pt>
                <c:pt idx="75">
                  <c:v>0.499218548850546</c:v>
                </c:pt>
                <c:pt idx="76">
                  <c:v>0.449296693965492</c:v>
                </c:pt>
                <c:pt idx="77">
                  <c:v>0.404367024568942</c:v>
                </c:pt>
                <c:pt idx="78">
                  <c:v>0.39594603054859</c:v>
                </c:pt>
                <c:pt idx="79">
                  <c:v>0.388367135930272</c:v>
                </c:pt>
                <c:pt idx="80">
                  <c:v>0.381546130773787</c:v>
                </c:pt>
                <c:pt idx="81">
                  <c:v>0.37540722613295</c:v>
                </c:pt>
                <c:pt idx="82">
                  <c:v>0.369882211956197</c:v>
                </c:pt>
                <c:pt idx="83">
                  <c:v>0.364909699197119</c:v>
                </c:pt>
                <c:pt idx="84">
                  <c:v>0.328418729277408</c:v>
                </c:pt>
                <c:pt idx="85">
                  <c:v>0.295576856349667</c:v>
                </c:pt>
                <c:pt idx="86">
                  <c:v>0.266019170714699</c:v>
                </c:pt>
                <c:pt idx="87">
                  <c:v>0.239417253643229</c:v>
                </c:pt>
                <c:pt idx="88">
                  <c:v>0.215475528278906</c:v>
                </c:pt>
                <c:pt idx="89">
                  <c:v>0.193927975451016</c:v>
                </c:pt>
                <c:pt idx="90">
                  <c:v>0.174535177905914</c:v>
                </c:pt>
                <c:pt idx="91">
                  <c:v>0.157081660115323</c:v>
                </c:pt>
                <c:pt idx="92">
                  <c:v>0.173389202540332</c:v>
                </c:pt>
                <c:pt idx="93">
                  <c:v>0.188065990722841</c:v>
                </c:pt>
                <c:pt idx="94">
                  <c:v>0.201275100087098</c:v>
                </c:pt>
                <c:pt idx="95">
                  <c:v>0.21316329851493</c:v>
                </c:pt>
                <c:pt idx="96">
                  <c:v>0.223862677099979</c:v>
                </c:pt>
                <c:pt idx="97">
                  <c:v>0.233492117826523</c:v>
                </c:pt>
                <c:pt idx="98">
                  <c:v>0.21014290604387</c:v>
                </c:pt>
                <c:pt idx="99">
                  <c:v>0.189128615439483</c:v>
                </c:pt>
                <c:pt idx="100">
                  <c:v>0.170215753895535</c:v>
                </c:pt>
                <c:pt idx="101">
                  <c:v>0.153194178505981</c:v>
                </c:pt>
                <c:pt idx="102">
                  <c:v>0.137874760655383</c:v>
                </c:pt>
                <c:pt idx="103">
                  <c:v>0.156102993026386</c:v>
                </c:pt>
                <c:pt idx="104">
                  <c:v>0.172508402160289</c:v>
                </c:pt>
                <c:pt idx="105">
                  <c:v>0.219288978817344</c:v>
                </c:pt>
                <c:pt idx="106">
                  <c:v>0.261391497808693</c:v>
                </c:pt>
                <c:pt idx="107">
                  <c:v>0.299283764900907</c:v>
                </c:pt>
                <c:pt idx="108">
                  <c:v>0.333386805283903</c:v>
                </c:pt>
                <c:pt idx="109">
                  <c:v>0.30004812475551</c:v>
                </c:pt>
                <c:pt idx="110">
                  <c:v>0.270043312279959</c:v>
                </c:pt>
                <c:pt idx="111">
                  <c:v>0.243038981051963</c:v>
                </c:pt>
                <c:pt idx="112">
                  <c:v>0.250750791383308</c:v>
                </c:pt>
                <c:pt idx="113">
                  <c:v>0.225675712244977</c:v>
                </c:pt>
                <c:pt idx="114">
                  <c:v>0.20310814102048</c:v>
                </c:pt>
                <c:pt idx="115">
                  <c:v>0.182797326918432</c:v>
                </c:pt>
                <c:pt idx="116">
                  <c:v>0.164517594226588</c:v>
                </c:pt>
                <c:pt idx="117">
                  <c:v>0.148065834803929</c:v>
                </c:pt>
                <c:pt idx="118">
                  <c:v>0.133259251323536</c:v>
                </c:pt>
                <c:pt idx="119">
                  <c:v>0.119933326191183</c:v>
                </c:pt>
                <c:pt idx="120">
                  <c:v>0.107939993572064</c:v>
                </c:pt>
                <c:pt idx="121">
                  <c:v>0.193193119524483</c:v>
                </c:pt>
                <c:pt idx="122">
                  <c:v>0.26992093288166</c:v>
                </c:pt>
                <c:pt idx="123">
                  <c:v>0.338975964903119</c:v>
                </c:pt>
                <c:pt idx="124">
                  <c:v>0.401125493722432</c:v>
                </c:pt>
                <c:pt idx="125">
                  <c:v>0.425044361223272</c:v>
                </c:pt>
                <c:pt idx="126">
                  <c:v>0.446571341974029</c:v>
                </c:pt>
                <c:pt idx="127">
                  <c:v>0.433929916213167</c:v>
                </c:pt>
                <c:pt idx="128">
                  <c:v>0.422552633028392</c:v>
                </c:pt>
                <c:pt idx="129">
                  <c:v>0.380297369725553</c:v>
                </c:pt>
                <c:pt idx="130">
                  <c:v>0.342267632752998</c:v>
                </c:pt>
                <c:pt idx="131">
                  <c:v>0.308040869477698</c:v>
                </c:pt>
                <c:pt idx="132">
                  <c:v>0.277236782529928</c:v>
                </c:pt>
                <c:pt idx="133">
                  <c:v>0.249513104276935</c:v>
                </c:pt>
                <c:pt idx="134">
                  <c:v>0.224561793849242</c:v>
                </c:pt>
                <c:pt idx="135">
                  <c:v>0.202105614464317</c:v>
                </c:pt>
                <c:pt idx="136">
                  <c:v>0.181895053017886</c:v>
                </c:pt>
                <c:pt idx="137">
                  <c:v>0.163705547716097</c:v>
                </c:pt>
                <c:pt idx="138">
                  <c:v>0.147334992944487</c:v>
                </c:pt>
                <c:pt idx="139">
                  <c:v>0.132601493650038</c:v>
                </c:pt>
                <c:pt idx="140">
                  <c:v>0.119341344285035</c:v>
                </c:pt>
                <c:pt idx="141">
                  <c:v>0.107407209856531</c:v>
                </c:pt>
                <c:pt idx="142">
                  <c:v>0.0966664888708787</c:v>
                </c:pt>
                <c:pt idx="143">
                  <c:v>0.0869998399837905</c:v>
                </c:pt>
                <c:pt idx="144">
                  <c:v>0.0782998559854115</c:v>
                </c:pt>
                <c:pt idx="145">
                  <c:v>0.0704698703868703</c:v>
                </c:pt>
                <c:pt idx="146">
                  <c:v>0.0634228833481833</c:v>
                </c:pt>
                <c:pt idx="147">
                  <c:v>0.057080595013365</c:v>
                </c:pt>
                <c:pt idx="148">
                  <c:v>0.0513725355120285</c:v>
                </c:pt>
                <c:pt idx="149">
                  <c:v>0.0462352819608256</c:v>
                </c:pt>
                <c:pt idx="150">
                  <c:v>0.0416117537647431</c:v>
                </c:pt>
                <c:pt idx="151">
                  <c:v>0.0374505783882688</c:v>
                </c:pt>
                <c:pt idx="152">
                  <c:v>0.0337055205494419</c:v>
                </c:pt>
                <c:pt idx="153">
                  <c:v>0.0303349684944977</c:v>
                </c:pt>
                <c:pt idx="154">
                  <c:v>0.0273014716450479</c:v>
                </c:pt>
                <c:pt idx="155">
                  <c:v>0.0245713244805431</c:v>
                </c:pt>
                <c:pt idx="156">
                  <c:v>0.0221141920324888</c:v>
                </c:pt>
                <c:pt idx="157">
                  <c:v>0.0199027728292399</c:v>
                </c:pt>
                <c:pt idx="158" formatCode="0.00E+00">
                  <c:v>0.0179124955463159</c:v>
                </c:pt>
                <c:pt idx="159" formatCode="0.00E+00">
                  <c:v>0.0161212459916843</c:v>
                </c:pt>
                <c:pt idx="160" formatCode="0.00E+00">
                  <c:v>0.0145091213925159</c:v>
                </c:pt>
                <c:pt idx="161" formatCode="0.00E+00">
                  <c:v>0.0130582092532643</c:v>
                </c:pt>
                <c:pt idx="162" formatCode="0.00E+00">
                  <c:v>0.0117523883279379</c:v>
                </c:pt>
                <c:pt idx="163" formatCode="0.00E+00">
                  <c:v>0.0105771494951441</c:v>
                </c:pt>
                <c:pt idx="164" formatCode="0.00E+00">
                  <c:v>0.00951943454562974</c:v>
                </c:pt>
                <c:pt idx="165" formatCode="0.00E+00">
                  <c:v>0.00856749109106676</c:v>
                </c:pt>
                <c:pt idx="166" formatCode="0.00E+00">
                  <c:v>0.00771074198196005</c:v>
                </c:pt>
                <c:pt idx="167" formatCode="0.00E+00">
                  <c:v>0.00693966778376408</c:v>
                </c:pt>
                <c:pt idx="168" formatCode="0.00E+00">
                  <c:v>0.00624570100538765</c:v>
                </c:pt>
                <c:pt idx="169" formatCode="0.00E+00">
                  <c:v>0.00562113090484888</c:v>
                </c:pt>
                <c:pt idx="170" formatCode="0.00E+00">
                  <c:v>0.00505901781436399</c:v>
                </c:pt>
                <c:pt idx="171" formatCode="0.00E+00">
                  <c:v>0.00455311603292759</c:v>
                </c:pt>
                <c:pt idx="172" formatCode="0.00E+00">
                  <c:v>0.00409780442963483</c:v>
                </c:pt>
                <c:pt idx="173" formatCode="0.00E+00">
                  <c:v>0.00368802398667135</c:v>
                </c:pt>
                <c:pt idx="174" formatCode="0.00E+00">
                  <c:v>0.00331922158800421</c:v>
                </c:pt>
                <c:pt idx="175" formatCode="0.00E+00">
                  <c:v>0.00298729942920379</c:v>
                </c:pt>
                <c:pt idx="176" formatCode="0.00E+00">
                  <c:v>0.00268856948628341</c:v>
                </c:pt>
                <c:pt idx="177" formatCode="0.00E+00">
                  <c:v>0.00241971253765507</c:v>
                </c:pt>
                <c:pt idx="178" formatCode="0.00E+00">
                  <c:v>0.00217774128388956</c:v>
                </c:pt>
                <c:pt idx="179" formatCode="0.00E+00">
                  <c:v>0.00195996715550061</c:v>
                </c:pt>
                <c:pt idx="180" formatCode="0.00E+00">
                  <c:v>0.0337796788764922</c:v>
                </c:pt>
                <c:pt idx="181" formatCode="0.00E+00">
                  <c:v>0.0624174194253847</c:v>
                </c:pt>
                <c:pt idx="182" formatCode="0.00E+00">
                  <c:v>0.0881913859193882</c:v>
                </c:pt>
                <c:pt idx="183" formatCode="0.00E+00">
                  <c:v>0.0793722473274495</c:v>
                </c:pt>
                <c:pt idx="184" formatCode="0.00E+00">
                  <c:v>0.103450731031246</c:v>
                </c:pt>
                <c:pt idx="185" formatCode="0.00E+00">
                  <c:v>0.157137074801204</c:v>
                </c:pt>
                <c:pt idx="186" formatCode="0.00E+00">
                  <c:v>0.173439075757626</c:v>
                </c:pt>
                <c:pt idx="187" formatCode="0.00E+00">
                  <c:v>0.156095168181863</c:v>
                </c:pt>
                <c:pt idx="188" formatCode="0.00E+00">
                  <c:v>0.140485651363677</c:v>
                </c:pt>
                <c:pt idx="189" formatCode="0.00E+00">
                  <c:v>0.158452794663851</c:v>
                </c:pt>
                <c:pt idx="190" formatCode="0.00E+00">
                  <c:v>0.206638932070549</c:v>
                </c:pt>
                <c:pt idx="191" formatCode="0.00E+00">
                  <c:v>0.250006455736577</c:v>
                </c:pt>
                <c:pt idx="192" formatCode="0.00E+00">
                  <c:v>0.289037227036003</c:v>
                </c:pt>
                <c:pt idx="193" formatCode="0.00E+00">
                  <c:v>0.324164921205486</c:v>
                </c:pt>
                <c:pt idx="194" formatCode="0.00E+00">
                  <c:v>0.355779845958021</c:v>
                </c:pt>
                <c:pt idx="195">
                  <c:v>0.384233278235302</c:v>
                </c:pt>
                <c:pt idx="196">
                  <c:v>0.377825658848314</c:v>
                </c:pt>
                <c:pt idx="197">
                  <c:v>0.340043092963482</c:v>
                </c:pt>
                <c:pt idx="198">
                  <c:v>0.306038783667134</c:v>
                </c:pt>
                <c:pt idx="199">
                  <c:v>0.275434905300421</c:v>
                </c:pt>
                <c:pt idx="200">
                  <c:v>0.247891414770379</c:v>
                </c:pt>
                <c:pt idx="201">
                  <c:v>0.223102273293341</c:v>
                </c:pt>
                <c:pt idx="202">
                  <c:v>0.200792045964007</c:v>
                </c:pt>
                <c:pt idx="203">
                  <c:v>0.180712841367606</c:v>
                </c:pt>
                <c:pt idx="204">
                  <c:v>0.162641557230845</c:v>
                </c:pt>
                <c:pt idx="205">
                  <c:v>0.146377401507761</c:v>
                </c:pt>
                <c:pt idx="206">
                  <c:v>0.131739661356985</c:v>
                </c:pt>
                <c:pt idx="207">
                  <c:v>0.118565695221286</c:v>
                </c:pt>
                <c:pt idx="208">
                  <c:v>0.106709125699157</c:v>
                </c:pt>
                <c:pt idx="209">
                  <c:v>0.096038213129242</c:v>
                </c:pt>
                <c:pt idx="210">
                  <c:v>0.0864343918163178</c:v>
                </c:pt>
                <c:pt idx="211">
                  <c:v>0.077790952634686</c:v>
                </c:pt>
                <c:pt idx="212">
                  <c:v>0.0700118573712174</c:v>
                </c:pt>
                <c:pt idx="213">
                  <c:v>0.0630106716340957</c:v>
                </c:pt>
                <c:pt idx="214">
                  <c:v>0.0567096044706861</c:v>
                </c:pt>
                <c:pt idx="215">
                  <c:v>0.0510386440236175</c:v>
                </c:pt>
                <c:pt idx="216">
                  <c:v>0.0459347796212558</c:v>
                </c:pt>
                <c:pt idx="217">
                  <c:v>0.0413413016591302</c:v>
                </c:pt>
                <c:pt idx="218">
                  <c:v>0.0372071714932172</c:v>
                </c:pt>
                <c:pt idx="219">
                  <c:v>0.0334864543438954</c:v>
                </c:pt>
                <c:pt idx="220">
                  <c:v>0.0301378089095059</c:v>
                </c:pt>
                <c:pt idx="221">
                  <c:v>0.0271240280185553</c:v>
                </c:pt>
                <c:pt idx="222">
                  <c:v>0.0244116252166998</c:v>
                </c:pt>
                <c:pt idx="223">
                  <c:v>0.0219704626950298</c:v>
                </c:pt>
                <c:pt idx="224">
                  <c:v>0.0197734164255268</c:v>
                </c:pt>
                <c:pt idx="225">
                  <c:v>0.0177960747829741</c:v>
                </c:pt>
                <c:pt idx="226">
                  <c:v>0.0160164673046767</c:v>
                </c:pt>
                <c:pt idx="227">
                  <c:v>0.014414820574209</c:v>
                </c:pt>
                <c:pt idx="228">
                  <c:v>0.0129733385167881</c:v>
                </c:pt>
                <c:pt idx="229">
                  <c:v>0.0116760046651093</c:v>
                </c:pt>
                <c:pt idx="230">
                  <c:v>0.0105084041985984</c:v>
                </c:pt>
                <c:pt idx="231">
                  <c:v>0.00945756377873857</c:v>
                </c:pt>
                <c:pt idx="232">
                  <c:v>0.00851180740086471</c:v>
                </c:pt>
                <c:pt idx="233">
                  <c:v>0.00766062666077824</c:v>
                </c:pt>
                <c:pt idx="234">
                  <c:v>0.00689456399470042</c:v>
                </c:pt>
                <c:pt idx="235">
                  <c:v>0.00620510759523037</c:v>
                </c:pt>
                <c:pt idx="236" formatCode="0.00E+00">
                  <c:v>0.00558459683570734</c:v>
                </c:pt>
                <c:pt idx="237" formatCode="0.00E+00">
                  <c:v>0.0050261371521366</c:v>
                </c:pt>
                <c:pt idx="238" formatCode="0.00E+00">
                  <c:v>0.00452352343692294</c:v>
                </c:pt>
                <c:pt idx="239" formatCode="0.00E+00">
                  <c:v>0.00407117109323068</c:v>
                </c:pt>
                <c:pt idx="240" formatCode="0.00E+00">
                  <c:v>0.163742596166616</c:v>
                </c:pt>
                <c:pt idx="241" formatCode="0.00E+00">
                  <c:v>0.307446878732663</c:v>
                </c:pt>
                <c:pt idx="242" formatCode="0.00E+00">
                  <c:v>0.372749316169022</c:v>
                </c:pt>
                <c:pt idx="243" formatCode="0.00E+00">
                  <c:v>0.399505801425203</c:v>
                </c:pt>
                <c:pt idx="244" formatCode="0.00E+00">
                  <c:v>0.391570929719225</c:v>
                </c:pt>
                <c:pt idx="245" formatCode="0.00E+00">
                  <c:v>0.384429545183844</c:v>
                </c:pt>
                <c:pt idx="246">
                  <c:v>0.34598659066546</c:v>
                </c:pt>
                <c:pt idx="247">
                  <c:v>0.311387931598913</c:v>
                </c:pt>
                <c:pt idx="248">
                  <c:v>0.280249138439022</c:v>
                </c:pt>
                <c:pt idx="249">
                  <c:v>0.25222422459512</c:v>
                </c:pt>
                <c:pt idx="250">
                  <c:v>0.227001802135608</c:v>
                </c:pt>
                <c:pt idx="251">
                  <c:v>0.204301621922047</c:v>
                </c:pt>
                <c:pt idx="252">
                  <c:v>0.183871459729842</c:v>
                </c:pt>
                <c:pt idx="253">
                  <c:v>0.165484313756858</c:v>
                </c:pt>
                <c:pt idx="254">
                  <c:v>0.148935882381172</c:v>
                </c:pt>
                <c:pt idx="255">
                  <c:v>0.134042294143055</c:v>
                </c:pt>
                <c:pt idx="256">
                  <c:v>0.120638064728749</c:v>
                </c:pt>
                <c:pt idx="257">
                  <c:v>0.108574258255874</c:v>
                </c:pt>
                <c:pt idx="258">
                  <c:v>0.0977168324302872</c:v>
                </c:pt>
                <c:pt idx="259">
                  <c:v>0.0879451491872585</c:v>
                </c:pt>
                <c:pt idx="260">
                  <c:v>0.079150634268533</c:v>
                </c:pt>
                <c:pt idx="261">
                  <c:v>0.0712355708416795</c:v>
                </c:pt>
                <c:pt idx="262">
                  <c:v>0.0641120137575118</c:v>
                </c:pt>
                <c:pt idx="263">
                  <c:v>0.0577008123817603</c:v>
                </c:pt>
                <c:pt idx="264">
                  <c:v>0.0519307311435843</c:v>
                </c:pt>
                <c:pt idx="265">
                  <c:v>0.0467376580292258</c:v>
                </c:pt>
                <c:pt idx="266">
                  <c:v>0.0420638922263032</c:v>
                </c:pt>
                <c:pt idx="267">
                  <c:v>0.0378575030036729</c:v>
                </c:pt>
                <c:pt idx="268">
                  <c:v>0.0340717527033056</c:v>
                </c:pt>
                <c:pt idx="269">
                  <c:v>0.0306645774329751</c:v>
                </c:pt>
                <c:pt idx="270">
                  <c:v>0.0275981196896775</c:v>
                </c:pt>
                <c:pt idx="271">
                  <c:v>0.0248383077207098</c:v>
                </c:pt>
                <c:pt idx="272">
                  <c:v>0.0223544769486388</c:v>
                </c:pt>
                <c:pt idx="273">
                  <c:v>0.0201190292537749</c:v>
                </c:pt>
                <c:pt idx="274">
                  <c:v>0.0501228347649391</c:v>
                </c:pt>
                <c:pt idx="275">
                  <c:v>0.0771262597249869</c:v>
                </c:pt>
                <c:pt idx="276">
                  <c:v>0.10142934218903</c:v>
                </c:pt>
                <c:pt idx="277">
                  <c:v>0.123302116406668</c:v>
                </c:pt>
                <c:pt idx="278">
                  <c:v>0.142987613202543</c:v>
                </c:pt>
                <c:pt idx="279">
                  <c:v>0.128688851882289</c:v>
                </c:pt>
                <c:pt idx="280">
                  <c:v>0.11581996669406</c:v>
                </c:pt>
                <c:pt idx="281">
                  <c:v>0.104237970024654</c:v>
                </c:pt>
                <c:pt idx="282">
                  <c:v>0.12582988145873</c:v>
                </c:pt>
                <c:pt idx="283">
                  <c:v>0.17727831018594</c:v>
                </c:pt>
                <c:pt idx="284">
                  <c:v>0.312093093985179</c:v>
                </c:pt>
                <c:pt idx="285">
                  <c:v>0.519266969496748</c:v>
                </c:pt>
                <c:pt idx="286">
                  <c:v>0.794234655401915</c:v>
                </c:pt>
                <c:pt idx="287">
                  <c:v>1.04170557271656</c:v>
                </c:pt>
                <c:pt idx="288">
                  <c:v>1.2324136898632</c:v>
                </c:pt>
                <c:pt idx="289">
                  <c:v>1.37203528685864</c:v>
                </c:pt>
                <c:pt idx="290">
                  <c:v>1.40918352620978</c:v>
                </c:pt>
                <c:pt idx="291">
                  <c:v>1.35677637153355</c:v>
                </c:pt>
                <c:pt idx="292">
                  <c:v>1.30693930447245</c:v>
                </c:pt>
                <c:pt idx="293">
                  <c:v>1.26208594411746</c:v>
                </c:pt>
                <c:pt idx="294">
                  <c:v>1.253733628234517</c:v>
                </c:pt>
                <c:pt idx="295">
                  <c:v>1.27823225237641</c:v>
                </c:pt>
                <c:pt idx="296">
                  <c:v>1.30028101410411</c:v>
                </c:pt>
                <c:pt idx="297">
                  <c:v>1.32012489965904</c:v>
                </c:pt>
                <c:pt idx="298">
                  <c:v>1.252143826566224</c:v>
                </c:pt>
                <c:pt idx="299">
                  <c:v>1.19096086078268</c:v>
                </c:pt>
                <c:pt idx="300">
                  <c:v>1.16791190001404</c:v>
                </c:pt>
                <c:pt idx="301">
                  <c:v>1.14716783532226</c:v>
                </c:pt>
                <c:pt idx="302">
                  <c:v>1.12849817709966</c:v>
                </c:pt>
                <c:pt idx="303">
                  <c:v>1.1757269015724</c:v>
                </c:pt>
                <c:pt idx="304">
                  <c:v>1.21823275359787</c:v>
                </c:pt>
                <c:pt idx="305">
                  <c:v>1.28850372885733</c:v>
                </c:pt>
                <c:pt idx="306">
                  <c:v>1.28771618971776</c:v>
                </c:pt>
                <c:pt idx="307">
                  <c:v>1.254991696055606</c:v>
                </c:pt>
                <c:pt idx="308">
                  <c:v>1.225539651759673</c:v>
                </c:pt>
                <c:pt idx="309">
                  <c:v>1.13500139502025</c:v>
                </c:pt>
                <c:pt idx="310">
                  <c:v>1.05351696395477</c:v>
                </c:pt>
                <c:pt idx="311">
                  <c:v>0.948165267559293</c:v>
                </c:pt>
                <c:pt idx="312">
                  <c:v>0.853348740803363</c:v>
                </c:pt>
                <c:pt idx="313">
                  <c:v>0.768013866723027</c:v>
                </c:pt>
                <c:pt idx="314">
                  <c:v>0.691212480050724</c:v>
                </c:pt>
                <c:pt idx="315">
                  <c:v>0.622091232045655</c:v>
                </c:pt>
                <c:pt idx="316">
                  <c:v>0.591897817277628</c:v>
                </c:pt>
                <c:pt idx="317">
                  <c:v>0.564723743986407</c:v>
                </c:pt>
                <c:pt idx="318">
                  <c:v>0.540267078024308</c:v>
                </c:pt>
                <c:pt idx="319">
                  <c:v>0.518256078658419</c:v>
                </c:pt>
                <c:pt idx="320">
                  <c:v>0.498446179229119</c:v>
                </c:pt>
                <c:pt idx="321">
                  <c:v>0.566457839835007</c:v>
                </c:pt>
                <c:pt idx="322">
                  <c:v>0.684163823888513</c:v>
                </c:pt>
                <c:pt idx="323">
                  <c:v>0.790099209536669</c:v>
                </c:pt>
                <c:pt idx="324">
                  <c:v>0.885441056620012</c:v>
                </c:pt>
                <c:pt idx="325">
                  <c:v>0.971248718995015</c:v>
                </c:pt>
                <c:pt idx="326">
                  <c:v>1.04847561513252</c:v>
                </c:pt>
                <c:pt idx="327">
                  <c:v>1.03213925156401</c:v>
                </c:pt>
                <c:pt idx="328">
                  <c:v>1.01743652435236</c:v>
                </c:pt>
                <c:pt idx="329">
                  <c:v>1.004204069861873</c:v>
                </c:pt>
                <c:pt idx="330">
                  <c:v>1.024310569256983</c:v>
                </c:pt>
                <c:pt idx="331">
                  <c:v>1.12824698880483</c:v>
                </c:pt>
                <c:pt idx="332">
                  <c:v>1.22178976639789</c:v>
                </c:pt>
                <c:pt idx="333">
                  <c:v>1.30597826623165</c:v>
                </c:pt>
                <c:pt idx="334">
                  <c:v>1.293236718137287</c:v>
                </c:pt>
                <c:pt idx="335">
                  <c:v>1.28176932485236</c:v>
                </c:pt>
                <c:pt idx="336">
                  <c:v>1.23943296245938</c:v>
                </c:pt>
                <c:pt idx="337">
                  <c:v>1.11548966621344</c:v>
                </c:pt>
                <c:pt idx="338">
                  <c:v>1.003940699592097</c:v>
                </c:pt>
                <c:pt idx="339">
                  <c:v>0.90354662963289</c:v>
                </c:pt>
                <c:pt idx="340">
                  <c:v>0.813191966669602</c:v>
                </c:pt>
                <c:pt idx="341">
                  <c:v>0.73187277000264</c:v>
                </c:pt>
                <c:pt idx="342">
                  <c:v>0.65868549300238</c:v>
                </c:pt>
                <c:pt idx="343">
                  <c:v>0.592816943702138</c:v>
                </c:pt>
                <c:pt idx="344">
                  <c:v>0.533535249331924</c:v>
                </c:pt>
                <c:pt idx="345">
                  <c:v>0.480181724398733</c:v>
                </c:pt>
                <c:pt idx="346">
                  <c:v>0.432163551958859</c:v>
                </c:pt>
                <c:pt idx="347">
                  <c:v>0.420962905199515</c:v>
                </c:pt>
                <c:pt idx="348">
                  <c:v>0.410882323116105</c:v>
                </c:pt>
                <c:pt idx="349">
                  <c:v>0.401809799241036</c:v>
                </c:pt>
                <c:pt idx="350">
                  <c:v>0.393644527753474</c:v>
                </c:pt>
                <c:pt idx="351">
                  <c:v>0.386295783414669</c:v>
                </c:pt>
                <c:pt idx="352">
                  <c:v>0.347666205073202</c:v>
                </c:pt>
                <c:pt idx="353">
                  <c:v>0.312899584565882</c:v>
                </c:pt>
                <c:pt idx="354">
                  <c:v>0.281609626109293</c:v>
                </c:pt>
                <c:pt idx="355">
                  <c:v>0.253448663498364</c:v>
                </c:pt>
                <c:pt idx="356">
                  <c:v>0.228103797148528</c:v>
                </c:pt>
                <c:pt idx="357">
                  <c:v>0.205293417433675</c:v>
                </c:pt>
                <c:pt idx="358">
                  <c:v>0.238588937346024</c:v>
                </c:pt>
                <c:pt idx="359">
                  <c:v>0.268554905267138</c:v>
                </c:pt>
                <c:pt idx="360">
                  <c:v>0.295524276396141</c:v>
                </c:pt>
                <c:pt idx="361">
                  <c:v>0.319796710412243</c:v>
                </c:pt>
                <c:pt idx="362">
                  <c:v>0.341641901026735</c:v>
                </c:pt>
                <c:pt idx="363">
                  <c:v>0.361302572579778</c:v>
                </c:pt>
                <c:pt idx="364">
                  <c:v>0.325172315321801</c:v>
                </c:pt>
                <c:pt idx="365">
                  <c:v>0.29265508378962</c:v>
                </c:pt>
                <c:pt idx="366">
                  <c:v>0.263389575410658</c:v>
                </c:pt>
                <c:pt idx="367">
                  <c:v>0.237050617869592</c:v>
                </c:pt>
                <c:pt idx="368">
                  <c:v>0.213345556082633</c:v>
                </c:pt>
                <c:pt idx="369">
                  <c:v>0.19201100047437</c:v>
                </c:pt>
                <c:pt idx="370">
                  <c:v>0.172809900426933</c:v>
                </c:pt>
                <c:pt idx="371">
                  <c:v>0.155528910384239</c:v>
                </c:pt>
                <c:pt idx="372">
                  <c:v>0.171991727782357</c:v>
                </c:pt>
                <c:pt idx="373">
                  <c:v>0.186808263440663</c:v>
                </c:pt>
                <c:pt idx="374">
                  <c:v>0.200143145533138</c:v>
                </c:pt>
                <c:pt idx="375">
                  <c:v>0.212144539416366</c:v>
                </c:pt>
                <c:pt idx="376">
                  <c:v>0.222945793911271</c:v>
                </c:pt>
                <c:pt idx="377">
                  <c:v>0.264682631393228</c:v>
                </c:pt>
                <c:pt idx="378">
                  <c:v>0.324054938346163</c:v>
                </c:pt>
                <c:pt idx="379">
                  <c:v>0.409505723040347</c:v>
                </c:pt>
                <c:pt idx="380">
                  <c:v>0.486411429265112</c:v>
                </c:pt>
                <c:pt idx="381">
                  <c:v>0.587642273303943</c:v>
                </c:pt>
                <c:pt idx="382">
                  <c:v>0.678750032938893</c:v>
                </c:pt>
                <c:pt idx="383">
                  <c:v>0.782556169829515</c:v>
                </c:pt>
                <c:pt idx="384">
                  <c:v>0.822156831375366</c:v>
                </c:pt>
                <c:pt idx="385">
                  <c:v>0.825781718330091</c:v>
                </c:pt>
                <c:pt idx="386">
                  <c:v>0.82904411658934</c:v>
                </c:pt>
                <c:pt idx="387">
                  <c:v>0.79996456658612</c:v>
                </c:pt>
                <c:pt idx="388">
                  <c:v>0.773792971583224</c:v>
                </c:pt>
                <c:pt idx="389">
                  <c:v>0.696413674424902</c:v>
                </c:pt>
                <c:pt idx="390">
                  <c:v>0.658788015418954</c:v>
                </c:pt>
                <c:pt idx="391">
                  <c:v>0.624924922313603</c:v>
                </c:pt>
                <c:pt idx="392">
                  <c:v>0.594448138518784</c:v>
                </c:pt>
                <c:pt idx="393">
                  <c:v>0.567019033103446</c:v>
                </c:pt>
                <c:pt idx="394">
                  <c:v>0.542332838229642</c:v>
                </c:pt>
                <c:pt idx="395">
                  <c:v>0.520115262843219</c:v>
                </c:pt>
                <c:pt idx="396">
                  <c:v>0.468103736558897</c:v>
                </c:pt>
                <c:pt idx="397">
                  <c:v>0.475118224558724</c:v>
                </c:pt>
                <c:pt idx="398">
                  <c:v>0.481431263758568</c:v>
                </c:pt>
                <c:pt idx="399">
                  <c:v>0.51912870747497</c:v>
                </c:pt>
                <c:pt idx="400">
                  <c:v>0.553056406819731</c:v>
                </c:pt>
                <c:pt idx="401">
                  <c:v>0.583591336230016</c:v>
                </c:pt>
                <c:pt idx="402">
                  <c:v>0.611072772699276</c:v>
                </c:pt>
                <c:pt idx="403">
                  <c:v>0.549965495429346</c:v>
                </c:pt>
                <c:pt idx="404">
                  <c:v>0.494968945886411</c:v>
                </c:pt>
                <c:pt idx="405">
                  <c:v>0.541519176607395</c:v>
                </c:pt>
                <c:pt idx="406">
                  <c:v>0.58341438425628</c:v>
                </c:pt>
                <c:pt idx="407">
                  <c:v>0.52507294583065</c:v>
                </c:pt>
                <c:pt idx="408">
                  <c:v>0.472565651247587</c:v>
                </c:pt>
                <c:pt idx="409">
                  <c:v>0.425309086122828</c:v>
                </c:pt>
                <c:pt idx="410">
                  <c:v>0.382778177510546</c:v>
                </c:pt>
                <c:pt idx="411">
                  <c:v>0.344500359759491</c:v>
                </c:pt>
                <c:pt idx="412">
                  <c:v>0.310050323783542</c:v>
                </c:pt>
                <c:pt idx="413">
                  <c:v>0.311060999841729</c:v>
                </c:pt>
                <c:pt idx="414">
                  <c:v>0.311970608294098</c:v>
                </c:pt>
                <c:pt idx="415">
                  <c:v>0.280773547464688</c:v>
                </c:pt>
                <c:pt idx="416">
                  <c:v>0.252696192718219</c:v>
                </c:pt>
                <c:pt idx="417">
                  <c:v>0.227426573446397</c:v>
                </c:pt>
                <c:pt idx="418">
                  <c:v>0.204683916101758</c:v>
                </c:pt>
                <c:pt idx="419">
                  <c:v>0.184215524491582</c:v>
                </c:pt>
                <c:pt idx="420">
                  <c:v>0.165793972042424</c:v>
                </c:pt>
                <c:pt idx="421">
                  <c:v>0.149214574838181</c:v>
                </c:pt>
                <c:pt idx="422">
                  <c:v>0.134293117354363</c:v>
                </c:pt>
                <c:pt idx="423">
                  <c:v>0.120863805618927</c:v>
                </c:pt>
                <c:pt idx="424">
                  <c:v>0.108777425057034</c:v>
                </c:pt>
                <c:pt idx="425">
                  <c:v>0.0978996825513309</c:v>
                </c:pt>
                <c:pt idx="426">
                  <c:v>0.0881097142961978</c:v>
                </c:pt>
                <c:pt idx="427">
                  <c:v>0.0792987428665781</c:v>
                </c:pt>
                <c:pt idx="428">
                  <c:v>0.0713688685799203</c:v>
                </c:pt>
                <c:pt idx="429">
                  <c:v>0.0642319817219285</c:v>
                </c:pt>
                <c:pt idx="430">
                  <c:v>0.0578087835497354</c:v>
                </c:pt>
                <c:pt idx="431">
                  <c:v>0.0520279051947618</c:v>
                </c:pt>
                <c:pt idx="432">
                  <c:v>0.0468251146752857</c:v>
                </c:pt>
                <c:pt idx="433">
                  <c:v>0.0421426032077571</c:v>
                </c:pt>
                <c:pt idx="434">
                  <c:v>0.0379283428869814</c:v>
                </c:pt>
                <c:pt idx="435">
                  <c:v>0.0341355085982832</c:v>
                </c:pt>
                <c:pt idx="436">
                  <c:v>0.0307219577384549</c:v>
                </c:pt>
                <c:pt idx="437">
                  <c:v>0.0276497619646094</c:v>
                </c:pt>
                <c:pt idx="438">
                  <c:v>0.0248847857681485</c:v>
                </c:pt>
                <c:pt idx="439">
                  <c:v>0.0223963071913336</c:v>
                </c:pt>
                <c:pt idx="440">
                  <c:v>0.0201566764722002</c:v>
                </c:pt>
                <c:pt idx="441">
                  <c:v>0.0181410088249802</c:v>
                </c:pt>
                <c:pt idx="442">
                  <c:v>0.0163269079424822</c:v>
                </c:pt>
                <c:pt idx="443">
                  <c:v>0.014694217148234</c:v>
                </c:pt>
                <c:pt idx="444">
                  <c:v>0.0132247954334106</c:v>
                </c:pt>
                <c:pt idx="445">
                  <c:v>0.0119023158900695</c:v>
                </c:pt>
                <c:pt idx="446">
                  <c:v>0.0107120843010625</c:v>
                </c:pt>
                <c:pt idx="447">
                  <c:v>0.00964087587095633</c:v>
                </c:pt>
                <c:pt idx="448">
                  <c:v>0.0086767882838607</c:v>
                </c:pt>
                <c:pt idx="449">
                  <c:v>0.00780910945547466</c:v>
                </c:pt>
                <c:pt idx="450">
                  <c:v>0.00702819850992717</c:v>
                </c:pt>
                <c:pt idx="451">
                  <c:v>0.00632537865893445</c:v>
                </c:pt>
                <c:pt idx="452">
                  <c:v>0.09420403873779</c:v>
                </c:pt>
                <c:pt idx="453">
                  <c:v>0.173294832808759</c:v>
                </c:pt>
                <c:pt idx="454">
                  <c:v>0.244476547472632</c:v>
                </c:pt>
                <c:pt idx="455">
                  <c:v>0.308540090670117</c:v>
                </c:pt>
                <c:pt idx="456">
                  <c:v>0.398212987984397</c:v>
                </c:pt>
                <c:pt idx="457">
                  <c:v>0.478918595567247</c:v>
                </c:pt>
                <c:pt idx="458">
                  <c:v>0.431026736010522</c:v>
                </c:pt>
                <c:pt idx="459">
                  <c:v>0.387924062409471</c:v>
                </c:pt>
                <c:pt idx="460">
                  <c:v>0.413163073041606</c:v>
                </c:pt>
                <c:pt idx="461">
                  <c:v>0.435878182610529</c:v>
                </c:pt>
                <c:pt idx="462">
                  <c:v>0.424306072786018</c:v>
                </c:pt>
                <c:pt idx="463">
                  <c:v>0.413891173943958</c:v>
                </c:pt>
                <c:pt idx="464">
                  <c:v>0.372502056549562</c:v>
                </c:pt>
                <c:pt idx="465">
                  <c:v>0.399283267767689</c:v>
                </c:pt>
                <c:pt idx="466">
                  <c:v>0.487417774737087</c:v>
                </c:pt>
                <c:pt idx="467">
                  <c:v>0.630770247882629</c:v>
                </c:pt>
                <c:pt idx="468">
                  <c:v>0.791803182150158</c:v>
                </c:pt>
                <c:pt idx="469">
                  <c:v>0.936732822990934</c:v>
                </c:pt>
                <c:pt idx="470">
                  <c:v>1.06716949974763</c:v>
                </c:pt>
                <c:pt idx="471">
                  <c:v>1.12053109195557</c:v>
                </c:pt>
                <c:pt idx="472">
                  <c:v>1.10452510806964</c:v>
                </c:pt>
                <c:pt idx="473">
                  <c:v>1.02608830569922</c:v>
                </c:pt>
                <c:pt idx="474">
                  <c:v>0.9234794751293</c:v>
                </c:pt>
                <c:pt idx="475">
                  <c:v>0.83113152761637</c:v>
                </c:pt>
                <c:pt idx="476">
                  <c:v>0.748018374854733</c:v>
                </c:pt>
                <c:pt idx="477">
                  <c:v>0.67321653736926</c:v>
                </c:pt>
                <c:pt idx="478">
                  <c:v>0.605894883632334</c:v>
                </c:pt>
                <c:pt idx="479">
                  <c:v>0.577321103705642</c:v>
                </c:pt>
                <c:pt idx="480">
                  <c:v>0.583620410208164</c:v>
                </c:pt>
                <c:pt idx="481">
                  <c:v>0.589289786060428</c:v>
                </c:pt>
                <c:pt idx="482">
                  <c:v>0.594392224327468</c:v>
                </c:pt>
                <c:pt idx="483">
                  <c:v>0.598984418767806</c:v>
                </c:pt>
                <c:pt idx="484">
                  <c:v>0.603117393764108</c:v>
                </c:pt>
                <c:pt idx="485">
                  <c:v>0.574821362824239</c:v>
                </c:pt>
                <c:pt idx="486">
                  <c:v>0.517339226541815</c:v>
                </c:pt>
                <c:pt idx="487">
                  <c:v>0.465605303887634</c:v>
                </c:pt>
                <c:pt idx="488">
                  <c:v>0.41904477349887</c:v>
                </c:pt>
                <c:pt idx="489">
                  <c:v>0.409156004585525</c:v>
                </c:pt>
                <c:pt idx="490">
                  <c:v>0.432271821000056</c:v>
                </c:pt>
                <c:pt idx="491">
                  <c:v>0.485091764209675</c:v>
                </c:pt>
                <c:pt idx="492">
                  <c:v>0.564645421534878</c:v>
                </c:pt>
                <c:pt idx="493">
                  <c:v>0.636243713127554</c:v>
                </c:pt>
                <c:pt idx="494">
                  <c:v>0.760260678665718</c:v>
                </c:pt>
                <c:pt idx="495">
                  <c:v>0.839860239213524</c:v>
                </c:pt>
                <c:pt idx="496">
                  <c:v>0.939062638374759</c:v>
                </c:pt>
                <c:pt idx="497">
                  <c:v>0.996329089183329</c:v>
                </c:pt>
                <c:pt idx="498">
                  <c:v>1.0158531864745</c:v>
                </c:pt>
                <c:pt idx="499">
                  <c:v>1.03342487403655</c:v>
                </c:pt>
                <c:pt idx="500">
                  <c:v>0.989660889737649</c:v>
                </c:pt>
                <c:pt idx="501">
                  <c:v>0.982289012305183</c:v>
                </c:pt>
                <c:pt idx="502">
                  <c:v>0.916075819511204</c:v>
                </c:pt>
                <c:pt idx="503">
                  <c:v>0.856483945996622</c:v>
                </c:pt>
                <c:pt idx="504">
                  <c:v>0.802851259833505</c:v>
                </c:pt>
                <c:pt idx="505">
                  <c:v>0.754581842286695</c:v>
                </c:pt>
                <c:pt idx="506">
                  <c:v>0.711139366494568</c:v>
                </c:pt>
                <c:pt idx="507">
                  <c:v>0.640025429845111</c:v>
                </c:pt>
                <c:pt idx="508">
                  <c:v>0.5760228868606</c:v>
                </c:pt>
                <c:pt idx="509">
                  <c:v>0.51842059817454</c:v>
                </c:pt>
                <c:pt idx="510">
                  <c:v>0.526157041461837</c:v>
                </c:pt>
                <c:pt idx="511">
                  <c:v>0.533119840420406</c:v>
                </c:pt>
                <c:pt idx="512">
                  <c:v>0.539386359483118</c:v>
                </c:pt>
                <c:pt idx="513">
                  <c:v>0.545026226639558</c:v>
                </c:pt>
                <c:pt idx="514">
                  <c:v>0.550102107080354</c:v>
                </c:pt>
                <c:pt idx="515">
                  <c:v>0.608495261132788</c:v>
                </c:pt>
                <c:pt idx="516">
                  <c:v>0.601470596675226</c:v>
                </c:pt>
                <c:pt idx="517">
                  <c:v>0.595148398663421</c:v>
                </c:pt>
                <c:pt idx="518">
                  <c:v>0.589458420452794</c:v>
                </c:pt>
                <c:pt idx="519">
                  <c:v>0.58433744006323</c:v>
                </c:pt>
                <c:pt idx="520">
                  <c:v>0.633553419368341</c:v>
                </c:pt>
                <c:pt idx="521">
                  <c:v>0.624022939087223</c:v>
                </c:pt>
                <c:pt idx="522">
                  <c:v>0.615445506834218</c:v>
                </c:pt>
                <c:pt idx="523">
                  <c:v>0.639741526243057</c:v>
                </c:pt>
                <c:pt idx="524">
                  <c:v>0.84171335319705</c:v>
                </c:pt>
                <c:pt idx="525">
                  <c:v>1.02348799745564</c:v>
                </c:pt>
                <c:pt idx="526">
                  <c:v>1.133260315632657</c:v>
                </c:pt>
                <c:pt idx="527">
                  <c:v>1.232055401991983</c:v>
                </c:pt>
                <c:pt idx="528">
                  <c:v>1.32097097971537</c:v>
                </c:pt>
                <c:pt idx="529">
                  <c:v>1.368979291229867</c:v>
                </c:pt>
                <c:pt idx="530">
                  <c:v>1.26409707054342</c:v>
                </c:pt>
                <c:pt idx="531">
                  <c:v>1.16970307192562</c:v>
                </c:pt>
                <c:pt idx="532">
                  <c:v>1.0847484731696</c:v>
                </c:pt>
                <c:pt idx="533">
                  <c:v>1.00828933428918</c:v>
                </c:pt>
                <c:pt idx="534">
                  <c:v>0.939476109296811</c:v>
                </c:pt>
                <c:pt idx="535">
                  <c:v>0.909559915240213</c:v>
                </c:pt>
                <c:pt idx="536">
                  <c:v>0.850619632152737</c:v>
                </c:pt>
                <c:pt idx="537">
                  <c:v>0.797573377374002</c:v>
                </c:pt>
                <c:pt idx="538">
                  <c:v>0.717816039636602</c:v>
                </c:pt>
                <c:pt idx="539">
                  <c:v>0.646034435672942</c:v>
                </c:pt>
                <c:pt idx="540">
                  <c:v>0.581430992105647</c:v>
                </c:pt>
                <c:pt idx="541">
                  <c:v>0.523287892895083</c:v>
                </c:pt>
                <c:pt idx="542">
                  <c:v>0.470959103605574</c:v>
                </c:pt>
                <c:pt idx="543">
                  <c:v>0.423863193245017</c:v>
                </c:pt>
                <c:pt idx="544">
                  <c:v>0.381476873920516</c:v>
                </c:pt>
                <c:pt idx="545">
                  <c:v>0.343329186528464</c:v>
                </c:pt>
                <c:pt idx="546">
                  <c:v>0.308996267875618</c:v>
                </c:pt>
                <c:pt idx="547">
                  <c:v>0.278096641088055</c:v>
                </c:pt>
                <c:pt idx="548">
                  <c:v>0.25028697697925</c:v>
                </c:pt>
                <c:pt idx="549">
                  <c:v>0.225258279281325</c:v>
                </c:pt>
                <c:pt idx="550">
                  <c:v>0.202732451353192</c:v>
                </c:pt>
                <c:pt idx="551">
                  <c:v>0.182459206217873</c:v>
                </c:pt>
                <c:pt idx="552">
                  <c:v>0.164213285596086</c:v>
                </c:pt>
                <c:pt idx="553">
                  <c:v>0.147791957036477</c:v>
                </c:pt>
                <c:pt idx="554">
                  <c:v>0.133012761332829</c:v>
                </c:pt>
                <c:pt idx="555">
                  <c:v>0.119711485199546</c:v>
                </c:pt>
                <c:pt idx="556">
                  <c:v>0.107740336679592</c:v>
                </c:pt>
                <c:pt idx="557">
                  <c:v>0.0969663030116332</c:v>
                </c:pt>
                <c:pt idx="558">
                  <c:v>0.0872696727104697</c:v>
                </c:pt>
                <c:pt idx="559">
                  <c:v>0.0785427054394226</c:v>
                </c:pt>
                <c:pt idx="560">
                  <c:v>0.0706884348954804</c:v>
                </c:pt>
                <c:pt idx="561">
                  <c:v>0.0636195914059323</c:v>
                </c:pt>
                <c:pt idx="562">
                  <c:v>0.0572576322653391</c:v>
                </c:pt>
                <c:pt idx="563">
                  <c:v>0.0515318690388052</c:v>
                </c:pt>
                <c:pt idx="564">
                  <c:v>0.0463786821349247</c:v>
                </c:pt>
                <c:pt idx="565">
                  <c:v>0.0417408139214322</c:v>
                </c:pt>
                <c:pt idx="566">
                  <c:v>0.037566732529289</c:v>
                </c:pt>
                <c:pt idx="567">
                  <c:v>0.0338100592763601</c:v>
                </c:pt>
                <c:pt idx="568">
                  <c:v>0.030429053348724</c:v>
                </c:pt>
                <c:pt idx="569">
                  <c:v>0.0273861480138516</c:v>
                </c:pt>
                <c:pt idx="570">
                  <c:v>0.0246475332124665</c:v>
                </c:pt>
                <c:pt idx="571">
                  <c:v>0.0221827798912198</c:v>
                </c:pt>
                <c:pt idx="572" formatCode="0.00E+00">
                  <c:v>0.0199645019020978</c:v>
                </c:pt>
                <c:pt idx="573" formatCode="0.00E+00">
                  <c:v>0.017968051711888</c:v>
                </c:pt>
                <c:pt idx="574" formatCode="0.00E+00">
                  <c:v>0.0161712465406992</c:v>
                </c:pt>
                <c:pt idx="575" formatCode="0.00E+00">
                  <c:v>0.0145541218866293</c:v>
                </c:pt>
                <c:pt idx="576" formatCode="0.00E+00">
                  <c:v>0.0130987096979664</c:v>
                </c:pt>
                <c:pt idx="577" formatCode="0.00E+00">
                  <c:v>0.0117888387281697</c:v>
                </c:pt>
                <c:pt idx="578" formatCode="0.00E+00">
                  <c:v>0.0106099548553528</c:v>
                </c:pt>
                <c:pt idx="579" formatCode="0.00E+00">
                  <c:v>0.0415646678063592</c:v>
                </c:pt>
                <c:pt idx="580" formatCode="0.00E+00">
                  <c:v>0.069423909462265</c:v>
                </c:pt>
                <c:pt idx="581" formatCode="0.00E+00">
                  <c:v>0.126512935389121</c:v>
                </c:pt>
                <c:pt idx="582" formatCode="0.00E+00">
                  <c:v>0.186893253280051</c:v>
                </c:pt>
                <c:pt idx="583" formatCode="0.00E+00">
                  <c:v>0.262905535712719</c:v>
                </c:pt>
                <c:pt idx="584" formatCode="0.00E+00">
                  <c:v>0.349168074007257</c:v>
                </c:pt>
                <c:pt idx="585" formatCode="0.00E+00">
                  <c:v>0.392087672568744</c:v>
                </c:pt>
                <c:pt idx="586" formatCode="0.00E+00">
                  <c:v>3.92144074772684E-5</c:v>
                </c:pt>
                <c:pt idx="587" formatCode="0.00E+00">
                  <c:v>3.13715259818147E-5</c:v>
                </c:pt>
              </c:numCache>
            </c:numRef>
          </c:val>
        </c:ser>
        <c:ser>
          <c:idx val="4"/>
          <c:order val="3"/>
          <c:tx>
            <c:strRef>
              <c:f>'Meta-data'!$N$6</c:f>
              <c:strCache>
                <c:ptCount val="1"/>
                <c:pt idx="0">
                  <c:v>Strength</c:v>
                </c:pt>
              </c:strCache>
            </c:strRef>
          </c:tx>
          <c:invertIfNegative val="0"/>
          <c:val>
            <c:numRef>
              <c:f>'Meta-data'!$N$7:$N$594</c:f>
              <c:numCache>
                <c:formatCode>General</c:formatCode>
                <c:ptCount val="588"/>
                <c:pt idx="0">
                  <c:v>0.0</c:v>
                </c:pt>
                <c:pt idx="1">
                  <c:v>0.0</c:v>
                </c:pt>
                <c:pt idx="2">
                  <c:v>0.0</c:v>
                </c:pt>
                <c:pt idx="3">
                  <c:v>0.0</c:v>
                </c:pt>
                <c:pt idx="4">
                  <c:v>0.0</c:v>
                </c:pt>
                <c:pt idx="5">
                  <c:v>0.0</c:v>
                </c:pt>
                <c:pt idx="6">
                  <c:v>0.0617024882867904</c:v>
                </c:pt>
                <c:pt idx="7">
                  <c:v>0.117234727744901</c:v>
                </c:pt>
                <c:pt idx="8">
                  <c:v>0.167213743257202</c:v>
                </c:pt>
                <c:pt idx="9">
                  <c:v>0.150492368931482</c:v>
                </c:pt>
                <c:pt idx="10">
                  <c:v>0.135443132038333</c:v>
                </c:pt>
                <c:pt idx="11">
                  <c:v>0.1218988188345</c:v>
                </c:pt>
                <c:pt idx="12">
                  <c:v>0.10970893695105</c:v>
                </c:pt>
                <c:pt idx="13">
                  <c:v>0.0987380432559453</c:v>
                </c:pt>
                <c:pt idx="14">
                  <c:v>0.088864238930351</c:v>
                </c:pt>
                <c:pt idx="15">
                  <c:v>0.0799778150373157</c:v>
                </c:pt>
                <c:pt idx="16">
                  <c:v>0.0719800335335841</c:v>
                </c:pt>
                <c:pt idx="17">
                  <c:v>0.271340040634351</c:v>
                </c:pt>
                <c:pt idx="18">
                  <c:v>0.450764047025042</c:v>
                </c:pt>
                <c:pt idx="19">
                  <c:v>0.612245652776664</c:v>
                </c:pt>
                <c:pt idx="20">
                  <c:v>0.757579097953126</c:v>
                </c:pt>
                <c:pt idx="21">
                  <c:v>0.908389016384778</c:v>
                </c:pt>
                <c:pt idx="22">
                  <c:v>1.02410812520042</c:v>
                </c:pt>
                <c:pt idx="23">
                  <c:v>0.921697312680384</c:v>
                </c:pt>
                <c:pt idx="24">
                  <c:v>0.82952758141234</c:v>
                </c:pt>
                <c:pt idx="25">
                  <c:v>0.74657482327111</c:v>
                </c:pt>
                <c:pt idx="26">
                  <c:v>0.671917340943998</c:v>
                </c:pt>
                <c:pt idx="27">
                  <c:v>0.604725606849601</c:v>
                </c:pt>
                <c:pt idx="28">
                  <c:v>0.631543941007123</c:v>
                </c:pt>
                <c:pt idx="29">
                  <c:v>0.655680441748898</c:v>
                </c:pt>
                <c:pt idx="30">
                  <c:v>0.677403292416492</c:v>
                </c:pt>
                <c:pt idx="31">
                  <c:v>0.696953858017325</c:v>
                </c:pt>
                <c:pt idx="32">
                  <c:v>0.796261673117706</c:v>
                </c:pt>
                <c:pt idx="33">
                  <c:v>0.86562888893521</c:v>
                </c:pt>
                <c:pt idx="34">
                  <c:v>0.860778306101318</c:v>
                </c:pt>
                <c:pt idx="35">
                  <c:v>0.856412781550815</c:v>
                </c:pt>
                <c:pt idx="36">
                  <c:v>0.872493627228201</c:v>
                </c:pt>
                <c:pt idx="37">
                  <c:v>0.886966388337848</c:v>
                </c:pt>
                <c:pt idx="38">
                  <c:v>0.899991873336534</c:v>
                </c:pt>
                <c:pt idx="39">
                  <c:v>0.931724627608187</c:v>
                </c:pt>
                <c:pt idx="40">
                  <c:v>0.960284106452672</c:v>
                </c:pt>
                <c:pt idx="41">
                  <c:v>0.985987637412711</c:v>
                </c:pt>
                <c:pt idx="42">
                  <c:v>0.989110997503908</c:v>
                </c:pt>
                <c:pt idx="43">
                  <c:v>0.991922021585984</c:v>
                </c:pt>
                <c:pt idx="44">
                  <c:v>0.974442125487012</c:v>
                </c:pt>
                <c:pt idx="45">
                  <c:v>0.938700401225104</c:v>
                </c:pt>
                <c:pt idx="46">
                  <c:v>0.906532849389384</c:v>
                </c:pt>
                <c:pt idx="47">
                  <c:v>0.877582052737235</c:v>
                </c:pt>
                <c:pt idx="48">
                  <c:v>0.851526335750303</c:v>
                </c:pt>
                <c:pt idx="49">
                  <c:v>0.909788496521693</c:v>
                </c:pt>
                <c:pt idx="50">
                  <c:v>0.900521952929152</c:v>
                </c:pt>
                <c:pt idx="51">
                  <c:v>0.892182063695866</c:v>
                </c:pt>
                <c:pt idx="52">
                  <c:v>0.904685981158747</c:v>
                </c:pt>
                <c:pt idx="53">
                  <c:v>0.91593950687534</c:v>
                </c:pt>
                <c:pt idx="54">
                  <c:v>0.926067680020272</c:v>
                </c:pt>
                <c:pt idx="55">
                  <c:v>0.833460912018246</c:v>
                </c:pt>
                <c:pt idx="56">
                  <c:v>0.750114820816421</c:v>
                </c:pt>
                <c:pt idx="57">
                  <c:v>0.675103338734779</c:v>
                </c:pt>
                <c:pt idx="58">
                  <c:v>0.607593004861301</c:v>
                </c:pt>
                <c:pt idx="59">
                  <c:v>0.546833704375171</c:v>
                </c:pt>
                <c:pt idx="60">
                  <c:v>0.492150333937654</c:v>
                </c:pt>
                <c:pt idx="61">
                  <c:v>0.442935300543888</c:v>
                </c:pt>
                <c:pt idx="62">
                  <c:v>0.3986417704895</c:v>
                </c:pt>
                <c:pt idx="63">
                  <c:v>0.35877759344055</c:v>
                </c:pt>
                <c:pt idx="64">
                  <c:v>0.322899834096495</c:v>
                </c:pt>
                <c:pt idx="65">
                  <c:v>0.290609850686845</c:v>
                </c:pt>
                <c:pt idx="66">
                  <c:v>0.261548865618161</c:v>
                </c:pt>
                <c:pt idx="67">
                  <c:v>0.235393979056344</c:v>
                </c:pt>
                <c:pt idx="68">
                  <c:v>0.21185458115071</c:v>
                </c:pt>
                <c:pt idx="69">
                  <c:v>0.272381429095268</c:v>
                </c:pt>
                <c:pt idx="70">
                  <c:v>0.346865410018209</c:v>
                </c:pt>
                <c:pt idx="71">
                  <c:v>0.413900992848855</c:v>
                </c:pt>
                <c:pt idx="72">
                  <c:v>0.474233017396438</c:v>
                </c:pt>
                <c:pt idx="73">
                  <c:v>0.528531839489261</c:v>
                </c:pt>
                <c:pt idx="74">
                  <c:v>0.577400779372803</c:v>
                </c:pt>
                <c:pt idx="75">
                  <c:v>0.519660701435523</c:v>
                </c:pt>
                <c:pt idx="76">
                  <c:v>0.46769463129197</c:v>
                </c:pt>
                <c:pt idx="77">
                  <c:v>0.420925168162773</c:v>
                </c:pt>
                <c:pt idx="78">
                  <c:v>0.378832651346496</c:v>
                </c:pt>
                <c:pt idx="79">
                  <c:v>0.340949386211846</c:v>
                </c:pt>
                <c:pt idx="80">
                  <c:v>0.306854447590662</c:v>
                </c:pt>
                <c:pt idx="81">
                  <c:v>0.276169002831595</c:v>
                </c:pt>
                <c:pt idx="82">
                  <c:v>0.248552102548436</c:v>
                </c:pt>
                <c:pt idx="83">
                  <c:v>0.223696892293592</c:v>
                </c:pt>
                <c:pt idx="84">
                  <c:v>0.201327203064233</c:v>
                </c:pt>
                <c:pt idx="85">
                  <c:v>0.18119448275781</c:v>
                </c:pt>
                <c:pt idx="86">
                  <c:v>0.163075034482029</c:v>
                </c:pt>
                <c:pt idx="87">
                  <c:v>0.146767531033826</c:v>
                </c:pt>
                <c:pt idx="88">
                  <c:v>0.132090777930443</c:v>
                </c:pt>
                <c:pt idx="89">
                  <c:v>0.118881700137399</c:v>
                </c:pt>
                <c:pt idx="90">
                  <c:v>0.106993530123659</c:v>
                </c:pt>
                <c:pt idx="91">
                  <c:v>0.0962941771112936</c:v>
                </c:pt>
                <c:pt idx="92">
                  <c:v>0.086664759400164</c:v>
                </c:pt>
                <c:pt idx="93">
                  <c:v>0.0779982834601477</c:v>
                </c:pt>
                <c:pt idx="94">
                  <c:v>0.0701984551141328</c:v>
                </c:pt>
                <c:pt idx="95">
                  <c:v>0.0631786096027195</c:v>
                </c:pt>
                <c:pt idx="96">
                  <c:v>0.0568607486424476</c:v>
                </c:pt>
                <c:pt idx="97">
                  <c:v>0.0511746737782028</c:v>
                </c:pt>
                <c:pt idx="98">
                  <c:v>0.0460572064003825</c:v>
                </c:pt>
                <c:pt idx="99">
                  <c:v>0.0414514857603443</c:v>
                </c:pt>
                <c:pt idx="100">
                  <c:v>0.0373063371843098</c:v>
                </c:pt>
                <c:pt idx="101">
                  <c:v>0.0335757034658788</c:v>
                </c:pt>
                <c:pt idx="102">
                  <c:v>0.030218133119291</c:v>
                </c:pt>
                <c:pt idx="103">
                  <c:v>0.0271963198073619</c:v>
                </c:pt>
                <c:pt idx="104">
                  <c:v>0.0244766878266257</c:v>
                </c:pt>
                <c:pt idx="105">
                  <c:v>0.0220290190439631</c:v>
                </c:pt>
                <c:pt idx="106">
                  <c:v>0.0198261171395668</c:v>
                </c:pt>
                <c:pt idx="107">
                  <c:v>0.0178435054256101</c:v>
                </c:pt>
                <c:pt idx="108">
                  <c:v>0.0160591548830491</c:v>
                </c:pt>
                <c:pt idx="109">
                  <c:v>0.0144532393947442</c:v>
                </c:pt>
                <c:pt idx="110">
                  <c:v>0.0130079154552698</c:v>
                </c:pt>
                <c:pt idx="111">
                  <c:v>0.0117071239097428</c:v>
                </c:pt>
                <c:pt idx="112">
                  <c:v>0.0105364115187685</c:v>
                </c:pt>
                <c:pt idx="113">
                  <c:v>0.131214711972197</c:v>
                </c:pt>
                <c:pt idx="114">
                  <c:v>0.239825182380284</c:v>
                </c:pt>
                <c:pt idx="115">
                  <c:v>0.215842664142255</c:v>
                </c:pt>
                <c:pt idx="116">
                  <c:v>0.19425839772803</c:v>
                </c:pt>
                <c:pt idx="117">
                  <c:v>0.174832557955227</c:v>
                </c:pt>
                <c:pt idx="118">
                  <c:v>0.157349302159704</c:v>
                </c:pt>
                <c:pt idx="119">
                  <c:v>0.141614371943734</c:v>
                </c:pt>
                <c:pt idx="120">
                  <c:v>0.12745293474936</c:v>
                </c:pt>
                <c:pt idx="121">
                  <c:v>0.114707641274424</c:v>
                </c:pt>
                <c:pt idx="122">
                  <c:v>0.103236877146982</c:v>
                </c:pt>
                <c:pt idx="123">
                  <c:v>0.0929131894322838</c:v>
                </c:pt>
                <c:pt idx="124" formatCode="0.00E+00">
                  <c:v>0.0836218704890558</c:v>
                </c:pt>
                <c:pt idx="125" formatCode="0.00E+00">
                  <c:v>0.07525968344015</c:v>
                </c:pt>
                <c:pt idx="126" formatCode="0.00E+00">
                  <c:v>0.0677337150961353</c:v>
                </c:pt>
                <c:pt idx="127" formatCode="0.00E+00">
                  <c:v>0.0609603435865215</c:v>
                </c:pt>
                <c:pt idx="128" formatCode="0.00E+00">
                  <c:v>0.0548643092278693</c:v>
                </c:pt>
                <c:pt idx="129" formatCode="0.00E+00">
                  <c:v>0.0493778783050824</c:v>
                </c:pt>
                <c:pt idx="130" formatCode="0.00E+00">
                  <c:v>0.0444400904745741</c:v>
                </c:pt>
                <c:pt idx="131" formatCode="0.00E+00">
                  <c:v>0.0399960814271167</c:v>
                </c:pt>
                <c:pt idx="132" formatCode="0.00E+00">
                  <c:v>0.035996473284405</c:v>
                </c:pt>
                <c:pt idx="133" formatCode="0.00E+00">
                  <c:v>0.0323968259559645</c:v>
                </c:pt>
                <c:pt idx="134" formatCode="0.00E+00">
                  <c:v>0.0291571433603681</c:v>
                </c:pt>
                <c:pt idx="135" formatCode="0.00E+00">
                  <c:v>0.0262414290243313</c:v>
                </c:pt>
                <c:pt idx="136" formatCode="0.00E+00">
                  <c:v>0.0236172861218981</c:v>
                </c:pt>
                <c:pt idx="137" formatCode="0.00E+00">
                  <c:v>0.0212555575097083</c:v>
                </c:pt>
                <c:pt idx="138" formatCode="0.00E+00">
                  <c:v>0.0191300017587375</c:v>
                </c:pt>
                <c:pt idx="139" formatCode="0.00E+00">
                  <c:v>0.0172170015828637</c:v>
                </c:pt>
                <c:pt idx="140" formatCode="0.00E+00">
                  <c:v>0.0154953014245773</c:v>
                </c:pt>
                <c:pt idx="141" formatCode="0.00E+00">
                  <c:v>0.0139457712821196</c:v>
                </c:pt>
                <c:pt idx="142" formatCode="0.00E+00">
                  <c:v>0.0125511941539076</c:v>
                </c:pt>
                <c:pt idx="143" formatCode="0.00E+00">
                  <c:v>0.0112960747385169</c:v>
                </c:pt>
                <c:pt idx="144" formatCode="0.00E+00">
                  <c:v>0.0101664672646652</c:v>
                </c:pt>
                <c:pt idx="145" formatCode="0.00E+00">
                  <c:v>0.0091498205381987</c:v>
                </c:pt>
                <c:pt idx="146" formatCode="0.00E+00">
                  <c:v>0.00823483848437882</c:v>
                </c:pt>
                <c:pt idx="147" formatCode="0.00E+00">
                  <c:v>0.00741135463594095</c:v>
                </c:pt>
                <c:pt idx="148" formatCode="0.00E+00">
                  <c:v>0.00667021917234685</c:v>
                </c:pt>
                <c:pt idx="149" formatCode="0.00E+00">
                  <c:v>0.00600319725511218</c:v>
                </c:pt>
                <c:pt idx="150" formatCode="0.00E+00">
                  <c:v>0.00540287752960095</c:v>
                </c:pt>
                <c:pt idx="151" formatCode="0.00E+00">
                  <c:v>0.00486258977664086</c:v>
                </c:pt>
                <c:pt idx="152" formatCode="0.00E+00">
                  <c:v>0.00437633079897677</c:v>
                </c:pt>
                <c:pt idx="153" formatCode="0.00E+00">
                  <c:v>0.00393869771907909</c:v>
                </c:pt>
                <c:pt idx="154" formatCode="0.00E+00">
                  <c:v>0.00354482794717118</c:v>
                </c:pt>
                <c:pt idx="155" formatCode="0.00E+00">
                  <c:v>0.00319034515245406</c:v>
                </c:pt>
                <c:pt idx="156" formatCode="0.00E+00">
                  <c:v>0.00287131063720866</c:v>
                </c:pt>
                <c:pt idx="157" formatCode="0.00E+00">
                  <c:v>0.00258417957348779</c:v>
                </c:pt>
                <c:pt idx="158" formatCode="0.00E+00">
                  <c:v>0.00232576161613901</c:v>
                </c:pt>
                <c:pt idx="159" formatCode="0.00E+00">
                  <c:v>0.00209318545452511</c:v>
                </c:pt>
                <c:pt idx="160" formatCode="0.00E+00">
                  <c:v>0.0018838669090726</c:v>
                </c:pt>
                <c:pt idx="161" formatCode="0.00E+00">
                  <c:v>0.00169548021816534</c:v>
                </c:pt>
                <c:pt idx="162" formatCode="0.00E+00">
                  <c:v>0.0015259321963488</c:v>
                </c:pt>
                <c:pt idx="163" formatCode="0.00E+00">
                  <c:v>0.00137333897671392</c:v>
                </c:pt>
                <c:pt idx="164" formatCode="0.00E+00">
                  <c:v>0.00123600507904253</c:v>
                </c:pt>
                <c:pt idx="165" formatCode="0.00E+00">
                  <c:v>0.00111240457113828</c:v>
                </c:pt>
                <c:pt idx="166" formatCode="0.00E+00">
                  <c:v>0.00100116411402445</c:v>
                </c:pt>
                <c:pt idx="167" formatCode="0.00E+00">
                  <c:v>0.000901047702622007</c:v>
                </c:pt>
                <c:pt idx="168" formatCode="0.00E+00">
                  <c:v>0.000810942932359808</c:v>
                </c:pt>
                <c:pt idx="169" formatCode="0.00E+00">
                  <c:v>0.000729848639123827</c:v>
                </c:pt>
                <c:pt idx="170" formatCode="0.00E+00">
                  <c:v>0.000656863775211444</c:v>
                </c:pt>
                <c:pt idx="171" formatCode="0.00E+00">
                  <c:v>0.000591177397690299</c:v>
                </c:pt>
                <c:pt idx="172" formatCode="0.00E+00">
                  <c:v>0.000532059657921269</c:v>
                </c:pt>
                <c:pt idx="173" formatCode="0.00E+00">
                  <c:v>0.000478853692129142</c:v>
                </c:pt>
                <c:pt idx="174" formatCode="0.00E+00">
                  <c:v>0.000430968322916228</c:v>
                </c:pt>
                <c:pt idx="175" formatCode="0.00E+00">
                  <c:v>0.000387871490624605</c:v>
                </c:pt>
                <c:pt idx="176" formatCode="0.00E+00">
                  <c:v>0.000349084341562144</c:v>
                </c:pt>
                <c:pt idx="177" formatCode="0.00E+00">
                  <c:v>0.00031417590740593</c:v>
                </c:pt>
                <c:pt idx="178" formatCode="0.00E+00">
                  <c:v>0.000282758316665337</c:v>
                </c:pt>
                <c:pt idx="179" formatCode="0.00E+00">
                  <c:v>0.000254482484998803</c:v>
                </c:pt>
                <c:pt idx="180" formatCode="0.00E+00">
                  <c:v>0.000229034236498923</c:v>
                </c:pt>
                <c:pt idx="181" formatCode="0.00E+00">
                  <c:v>0.00020613081284903</c:v>
                </c:pt>
                <c:pt idx="182" formatCode="0.00E+00">
                  <c:v>0.000185517731564127</c:v>
                </c:pt>
                <c:pt idx="183">
                  <c:v>0.0818792720180367</c:v>
                </c:pt>
                <c:pt idx="184">
                  <c:v>0.155403650875862</c:v>
                </c:pt>
                <c:pt idx="185">
                  <c:v>0.241585409620743</c:v>
                </c:pt>
                <c:pt idx="186">
                  <c:v>0.299139174718298</c:v>
                </c:pt>
                <c:pt idx="187">
                  <c:v>0.350937563306097</c:v>
                </c:pt>
                <c:pt idx="188">
                  <c:v>0.397556113035116</c:v>
                </c:pt>
                <c:pt idx="189">
                  <c:v>0.357800501731605</c:v>
                </c:pt>
                <c:pt idx="190">
                  <c:v>0.322020451558444</c:v>
                </c:pt>
                <c:pt idx="191">
                  <c:v>0.2898184064026</c:v>
                </c:pt>
                <c:pt idx="192">
                  <c:v>0.26083656576234</c:v>
                </c:pt>
                <c:pt idx="193">
                  <c:v>0.234752909186106</c:v>
                </c:pt>
                <c:pt idx="194">
                  <c:v>0.211277618267495</c:v>
                </c:pt>
                <c:pt idx="195">
                  <c:v>0.190149856440745</c:v>
                </c:pt>
                <c:pt idx="196">
                  <c:v>0.171134870796671</c:v>
                </c:pt>
                <c:pt idx="197">
                  <c:v>0.154021383717004</c:v>
                </c:pt>
                <c:pt idx="198">
                  <c:v>0.138619245345303</c:v>
                </c:pt>
                <c:pt idx="199">
                  <c:v>0.124757320810773</c:v>
                </c:pt>
                <c:pt idx="200">
                  <c:v>0.112281588729696</c:v>
                </c:pt>
                <c:pt idx="201">
                  <c:v>0.101053429856726</c:v>
                </c:pt>
                <c:pt idx="202">
                  <c:v>0.0909480868710538</c:v>
                </c:pt>
                <c:pt idx="203">
                  <c:v>0.0818532781839485</c:v>
                </c:pt>
                <c:pt idx="204">
                  <c:v>0.0736679503655536</c:v>
                </c:pt>
                <c:pt idx="205">
                  <c:v>0.0663011553289982</c:v>
                </c:pt>
                <c:pt idx="206">
                  <c:v>0.0596710397960984</c:v>
                </c:pt>
                <c:pt idx="207">
                  <c:v>0.0537039358164885</c:v>
                </c:pt>
                <c:pt idx="208">
                  <c:v>0.0483335422348397</c:v>
                </c:pt>
                <c:pt idx="209">
                  <c:v>0.0435001880113557</c:v>
                </c:pt>
                <c:pt idx="210">
                  <c:v>0.0391501692102201</c:v>
                </c:pt>
                <c:pt idx="211">
                  <c:v>0.0352351522891981</c:v>
                </c:pt>
                <c:pt idx="212">
                  <c:v>0.0317116370602783</c:v>
                </c:pt>
                <c:pt idx="213">
                  <c:v>0.0285404733542505</c:v>
                </c:pt>
                <c:pt idx="214">
                  <c:v>0.0256864260188254</c:v>
                </c:pt>
                <c:pt idx="215">
                  <c:v>0.0231177834169429</c:v>
                </c:pt>
                <c:pt idx="216">
                  <c:v>0.0208060050752486</c:v>
                </c:pt>
                <c:pt idx="217">
                  <c:v>0.0187254045677237</c:v>
                </c:pt>
                <c:pt idx="218">
                  <c:v>0.0168528641109513</c:v>
                </c:pt>
                <c:pt idx="219">
                  <c:v>0.0151675776998562</c:v>
                </c:pt>
                <c:pt idx="220">
                  <c:v>0.0136508199298706</c:v>
                </c:pt>
                <c:pt idx="221">
                  <c:v>0.0122857379368835</c:v>
                </c:pt>
                <c:pt idx="222">
                  <c:v>0.0110571641431952</c:v>
                </c:pt>
                <c:pt idx="223">
                  <c:v>0.00995144772887572</c:v>
                </c:pt>
                <c:pt idx="224">
                  <c:v>0.00895630295598815</c:v>
                </c:pt>
                <c:pt idx="225">
                  <c:v>0.00806067266038932</c:v>
                </c:pt>
                <c:pt idx="226">
                  <c:v>0.00725460539435037</c:v>
                </c:pt>
                <c:pt idx="227">
                  <c:v>0.00652914485491534</c:v>
                </c:pt>
                <c:pt idx="228">
                  <c:v>0.0058762303694238</c:v>
                </c:pt>
                <c:pt idx="229">
                  <c:v>0.00528860733248143</c:v>
                </c:pt>
                <c:pt idx="230">
                  <c:v>0.066462234886024</c:v>
                </c:pt>
                <c:pt idx="231">
                  <c:v>0.121518499684211</c:v>
                </c:pt>
                <c:pt idx="232">
                  <c:v>0.171069138002581</c:v>
                </c:pt>
                <c:pt idx="233">
                  <c:v>0.215664712489113</c:v>
                </c:pt>
                <c:pt idx="234">
                  <c:v>0.337513035586621</c:v>
                </c:pt>
                <c:pt idx="235">
                  <c:v>0.447176526374379</c:v>
                </c:pt>
                <c:pt idx="236">
                  <c:v>0.524190815342247</c:v>
                </c:pt>
                <c:pt idx="237">
                  <c:v>0.613513493186167</c:v>
                </c:pt>
                <c:pt idx="238">
                  <c:v>0.713913721018534</c:v>
                </c:pt>
                <c:pt idx="239">
                  <c:v>0.804273926067663</c:v>
                </c:pt>
                <c:pt idx="240">
                  <c:v>0.7238465334609</c:v>
                </c:pt>
                <c:pt idx="241">
                  <c:v>0.651461880114807</c:v>
                </c:pt>
                <c:pt idx="242">
                  <c:v>0.586315692103327</c:v>
                </c:pt>
                <c:pt idx="243">
                  <c:v>0.527684122892994</c:v>
                </c:pt>
                <c:pt idx="244">
                  <c:v>0.474915710603695</c:v>
                </c:pt>
                <c:pt idx="245">
                  <c:v>0.427424139543325</c:v>
                </c:pt>
                <c:pt idx="246">
                  <c:v>0.384681725588992</c:v>
                </c:pt>
                <c:pt idx="247">
                  <c:v>0.346213553030093</c:v>
                </c:pt>
                <c:pt idx="248">
                  <c:v>0.311592197727084</c:v>
                </c:pt>
                <c:pt idx="249">
                  <c:v>0.280432977954375</c:v>
                </c:pt>
                <c:pt idx="250">
                  <c:v>0.252389680158938</c:v>
                </c:pt>
                <c:pt idx="251">
                  <c:v>0.227150712143044</c:v>
                </c:pt>
                <c:pt idx="252">
                  <c:v>0.20443564092874</c:v>
                </c:pt>
                <c:pt idx="253">
                  <c:v>0.183992076835866</c:v>
                </c:pt>
                <c:pt idx="254">
                  <c:v>0.165592869152279</c:v>
                </c:pt>
                <c:pt idx="255">
                  <c:v>0.149033582237051</c:v>
                </c:pt>
                <c:pt idx="256">
                  <c:v>0.134130224013346</c:v>
                </c:pt>
                <c:pt idx="257">
                  <c:v>0.120717201612011</c:v>
                </c:pt>
                <c:pt idx="258">
                  <c:v>0.10864548145081</c:v>
                </c:pt>
                <c:pt idx="259">
                  <c:v>0.0977809333057295</c:v>
                </c:pt>
                <c:pt idx="260">
                  <c:v>0.0880028399751568</c:v>
                </c:pt>
                <c:pt idx="261">
                  <c:v>0.0792025559776409</c:v>
                </c:pt>
                <c:pt idx="262">
                  <c:v>0.0712823003798768</c:v>
                </c:pt>
                <c:pt idx="263">
                  <c:v>0.0641540703418892</c:v>
                </c:pt>
                <c:pt idx="264">
                  <c:v>0.0577386633077003</c:v>
                </c:pt>
                <c:pt idx="265">
                  <c:v>0.0519647969769302</c:v>
                </c:pt>
                <c:pt idx="266">
                  <c:v>0.0467683172792371</c:v>
                </c:pt>
                <c:pt idx="267">
                  <c:v>0.0420914855513134</c:v>
                </c:pt>
                <c:pt idx="268">
                  <c:v>0.0378823369961821</c:v>
                </c:pt>
                <c:pt idx="269">
                  <c:v>0.0340941032965639</c:v>
                </c:pt>
                <c:pt idx="270">
                  <c:v>0.0306846929669075</c:v>
                </c:pt>
                <c:pt idx="271">
                  <c:v>0.0276162236702167</c:v>
                </c:pt>
                <c:pt idx="272">
                  <c:v>0.024854601303195</c:v>
                </c:pt>
                <c:pt idx="273">
                  <c:v>0.0223691411728755</c:v>
                </c:pt>
                <c:pt idx="274">
                  <c:v>0.020132227055588</c:v>
                </c:pt>
                <c:pt idx="275">
                  <c:v>0.0181190043500292</c:v>
                </c:pt>
                <c:pt idx="276">
                  <c:v>0.0163071039150263</c:v>
                </c:pt>
                <c:pt idx="277">
                  <c:v>0.0146763935235236</c:v>
                </c:pt>
                <c:pt idx="278">
                  <c:v>0.0132087541711713</c:v>
                </c:pt>
                <c:pt idx="279">
                  <c:v>0.0118878787540541</c:v>
                </c:pt>
                <c:pt idx="280">
                  <c:v>0.0106990908786487</c:v>
                </c:pt>
                <c:pt idx="281">
                  <c:v>0.00962918179078388</c:v>
                </c:pt>
                <c:pt idx="282">
                  <c:v>0.0086662636117055</c:v>
                </c:pt>
                <c:pt idx="283">
                  <c:v>0.00779963725053494</c:v>
                </c:pt>
                <c:pt idx="284">
                  <c:v>0.00701967352548145</c:v>
                </c:pt>
                <c:pt idx="285">
                  <c:v>0.0063177061729333</c:v>
                </c:pt>
                <c:pt idx="286">
                  <c:v>0.00568593555563997</c:v>
                </c:pt>
                <c:pt idx="287">
                  <c:v>0.00511734200007597</c:v>
                </c:pt>
                <c:pt idx="288">
                  <c:v>0.00460560780006838</c:v>
                </c:pt>
                <c:pt idx="289">
                  <c:v>0.00414504702006154</c:v>
                </c:pt>
                <c:pt idx="290">
                  <c:v>0.00373054231805538</c:v>
                </c:pt>
                <c:pt idx="291">
                  <c:v>0.00335748808624984</c:v>
                </c:pt>
                <c:pt idx="292">
                  <c:v>0.00302173927762486</c:v>
                </c:pt>
                <c:pt idx="293">
                  <c:v>0.00271956534986237</c:v>
                </c:pt>
                <c:pt idx="294">
                  <c:v>0.00244760881487613</c:v>
                </c:pt>
                <c:pt idx="295">
                  <c:v>0.00220284793338852</c:v>
                </c:pt>
                <c:pt idx="296">
                  <c:v>0.00198256314004967</c:v>
                </c:pt>
                <c:pt idx="297">
                  <c:v>0.0017843068260447</c:v>
                </c:pt>
                <c:pt idx="298">
                  <c:v>0.00160587614344023</c:v>
                </c:pt>
                <c:pt idx="299">
                  <c:v>0.00144528852909621</c:v>
                </c:pt>
                <c:pt idx="300">
                  <c:v>0.00130075967618659</c:v>
                </c:pt>
                <c:pt idx="301">
                  <c:v>0.00117068370856793</c:v>
                </c:pt>
                <c:pt idx="302">
                  <c:v>0.00105361533771113</c:v>
                </c:pt>
                <c:pt idx="303" formatCode="0.00E+00">
                  <c:v>0.000948253803940028</c:v>
                </c:pt>
                <c:pt idx="304" formatCode="0.00E+00">
                  <c:v>0.000853428423546025</c:v>
                </c:pt>
                <c:pt idx="305" formatCode="0.00E+00">
                  <c:v>0.00076808558119142</c:v>
                </c:pt>
                <c:pt idx="306" formatCode="0.00E+00">
                  <c:v>0.000691277023072279</c:v>
                </c:pt>
                <c:pt idx="307" formatCode="0.00E+00">
                  <c:v>0.00062214932076505</c:v>
                </c:pt>
                <c:pt idx="308" formatCode="0.00E+00">
                  <c:v>0.000559934388688545</c:v>
                </c:pt>
                <c:pt idx="309" formatCode="0.00E+00">
                  <c:v>0.000503940949819691</c:v>
                </c:pt>
                <c:pt idx="310" formatCode="0.00E+00">
                  <c:v>0.000453546854837721</c:v>
                </c:pt>
                <c:pt idx="311" formatCode="0.00E+00">
                  <c:v>0.000408192169353949</c:v>
                </c:pt>
                <c:pt idx="312" formatCode="0.00E+00">
                  <c:v>0.000367372952418554</c:v>
                </c:pt>
                <c:pt idx="313" formatCode="0.00E+00">
                  <c:v>0.000330635657176699</c:v>
                </c:pt>
                <c:pt idx="314" formatCode="0.00E+00">
                  <c:v>0.000297572091459029</c:v>
                </c:pt>
                <c:pt idx="315" formatCode="0.00E+00">
                  <c:v>0.000267814882313126</c:v>
                </c:pt>
                <c:pt idx="316" formatCode="0.00E+00">
                  <c:v>0.000241033394081813</c:v>
                </c:pt>
                <c:pt idx="317" formatCode="0.00E+00">
                  <c:v>0.000216930054673632</c:v>
                </c:pt>
                <c:pt idx="318" formatCode="0.00E+00">
                  <c:v>0.000195237049206269</c:v>
                </c:pt>
                <c:pt idx="319" formatCode="0.00E+00">
                  <c:v>0.000175713344285642</c:v>
                </c:pt>
                <c:pt idx="320" formatCode="0.00E+00">
                  <c:v>0.000158142009857078</c:v>
                </c:pt>
                <c:pt idx="321" formatCode="0.00E+00">
                  <c:v>0.00014232780887137</c:v>
                </c:pt>
                <c:pt idx="322" formatCode="0.00E+00">
                  <c:v>0.000128095027984233</c:v>
                </c:pt>
                <c:pt idx="323" formatCode="0.00E+00">
                  <c:v>0.000115285525185809</c:v>
                </c:pt>
                <c:pt idx="324" formatCode="0.00E+00">
                  <c:v>0.000103756972667228</c:v>
                </c:pt>
                <c:pt idx="325" formatCode="0.00E+00">
                  <c:v>9.3381275400506E-5</c:v>
                </c:pt>
                <c:pt idx="326" formatCode="0.00E+00">
                  <c:v>8.40431478604555E-5</c:v>
                </c:pt>
                <c:pt idx="327" formatCode="0.00E+00">
                  <c:v>7.56388330744099E-5</c:v>
                </c:pt>
                <c:pt idx="328" formatCode="0.00E+00">
                  <c:v>6.80749497669689E-5</c:v>
                </c:pt>
                <c:pt idx="329" formatCode="0.00E+00">
                  <c:v>6.1267454790272E-5</c:v>
                </c:pt>
                <c:pt idx="330" formatCode="0.00E+00">
                  <c:v>5.51407093112448E-5</c:v>
                </c:pt>
                <c:pt idx="331" formatCode="0.00E+00">
                  <c:v>4.96266383801206E-5</c:v>
                </c:pt>
                <c:pt idx="332" formatCode="0.00E+00">
                  <c:v>4.46639745421086E-5</c:v>
                </c:pt>
                <c:pt idx="333" formatCode="0.00E+00">
                  <c:v>4.01975770878975E-5</c:v>
                </c:pt>
                <c:pt idx="334" formatCode="0.00E+00">
                  <c:v>3.61778193791078E-5</c:v>
                </c:pt>
                <c:pt idx="335" formatCode="0.00E+00">
                  <c:v>3.25600374411969E-5</c:v>
                </c:pt>
                <c:pt idx="336" formatCode="0.00E+00">
                  <c:v>2.93040336970772E-5</c:v>
                </c:pt>
                <c:pt idx="337" formatCode="0.00E+00">
                  <c:v>2.63736303273696E-5</c:v>
                </c:pt>
                <c:pt idx="338" formatCode="0.00E+00">
                  <c:v>2.37362672946325E-5</c:v>
                </c:pt>
                <c:pt idx="339" formatCode="0.00E+00">
                  <c:v>2.13626405651693E-5</c:v>
                </c:pt>
                <c:pt idx="340" formatCode="0.00E+00">
                  <c:v>1.92263765086524E-5</c:v>
                </c:pt>
                <c:pt idx="341" formatCode="0.00E+00">
                  <c:v>1.73037388577871E-5</c:v>
                </c:pt>
                <c:pt idx="342" formatCode="0.00E+00">
                  <c:v>1.55733649720084E-5</c:v>
                </c:pt>
                <c:pt idx="343" formatCode="0.00E+00">
                  <c:v>1.40160284748076E-5</c:v>
                </c:pt>
                <c:pt idx="344" formatCode="0.00E+00">
                  <c:v>1.26144256273268E-5</c:v>
                </c:pt>
                <c:pt idx="345" formatCode="0.00E+00">
                  <c:v>1.13529830645941E-5</c:v>
                </c:pt>
                <c:pt idx="346" formatCode="0.00E+00">
                  <c:v>1.02176847581347E-5</c:v>
                </c:pt>
                <c:pt idx="347" formatCode="0.00E+00">
                  <c:v>9.1959162823213E-6</c:v>
                </c:pt>
                <c:pt idx="348" formatCode="0.00E+00">
                  <c:v>8.27632465408917E-6</c:v>
                </c:pt>
                <c:pt idx="349" formatCode="0.00E+00">
                  <c:v>7.44869218868026E-6</c:v>
                </c:pt>
                <c:pt idx="350" formatCode="0.00E+00">
                  <c:v>6.70382296981221E-6</c:v>
                </c:pt>
                <c:pt idx="351" formatCode="0.00E+00">
                  <c:v>6.03344067283099E-6</c:v>
                </c:pt>
                <c:pt idx="352" formatCode="0.00E+00">
                  <c:v>5.43009660554792E-6</c:v>
                </c:pt>
                <c:pt idx="353" formatCode="0.00E+00">
                  <c:v>4.88708694499309E-6</c:v>
                </c:pt>
                <c:pt idx="354" formatCode="0.00E+00">
                  <c:v>4.39837825049378E-6</c:v>
                </c:pt>
                <c:pt idx="355" formatCode="0.00E+00">
                  <c:v>3.9585404254444E-6</c:v>
                </c:pt>
                <c:pt idx="356" formatCode="0.00E+00">
                  <c:v>3.56268638289996E-6</c:v>
                </c:pt>
                <c:pt idx="357" formatCode="0.00E+00">
                  <c:v>3.20641774460998E-6</c:v>
                </c:pt>
                <c:pt idx="358" formatCode="0.00E+00">
                  <c:v>2.88577597014897E-6</c:v>
                </c:pt>
                <c:pt idx="359" formatCode="0.00E+00">
                  <c:v>2.59719837313407E-6</c:v>
                </c:pt>
                <c:pt idx="360" formatCode="0.00E+00">
                  <c:v>2.33747853582066E-6</c:v>
                </c:pt>
                <c:pt idx="361" formatCode="0.00E+00">
                  <c:v>2.1037306822386E-6</c:v>
                </c:pt>
                <c:pt idx="362" formatCode="0.00E+00">
                  <c:v>1.89335761401474E-6</c:v>
                </c:pt>
                <c:pt idx="363" formatCode="0.00E+00">
                  <c:v>1.70402185261326E-6</c:v>
                </c:pt>
                <c:pt idx="364" formatCode="0.00E+00">
                  <c:v>1.53361966735194E-6</c:v>
                </c:pt>
                <c:pt idx="365" formatCode="0.00E+00">
                  <c:v>1.38025770061674E-6</c:v>
                </c:pt>
                <c:pt idx="366" formatCode="0.00E+00">
                  <c:v>1.24223193055507E-6</c:v>
                </c:pt>
                <c:pt idx="367" formatCode="0.00E+00">
                  <c:v>1.11800873749956E-6</c:v>
                </c:pt>
                <c:pt idx="368" formatCode="0.00E+00">
                  <c:v>1.0062078637496E-6</c:v>
                </c:pt>
                <c:pt idx="369" formatCode="0.00E+00">
                  <c:v>9.05587077374651E-7</c:v>
                </c:pt>
                <c:pt idx="370" formatCode="0.00E+00">
                  <c:v>8.15028369637186E-7</c:v>
                </c:pt>
                <c:pt idx="371" formatCode="0.00E+00">
                  <c:v>7.33525532673468E-7</c:v>
                </c:pt>
                <c:pt idx="372" formatCode="0.00E+00">
                  <c:v>6.60172979406122E-7</c:v>
                </c:pt>
                <c:pt idx="373" formatCode="0.00E+00">
                  <c:v>5.94155681465509E-7</c:v>
                </c:pt>
                <c:pt idx="374" formatCode="0.00E+00">
                  <c:v>5.34740113318959E-7</c:v>
                </c:pt>
                <c:pt idx="375" formatCode="0.00E+00">
                  <c:v>4.81266101987063E-7</c:v>
                </c:pt>
                <c:pt idx="376" formatCode="0.00E+00">
                  <c:v>4.33139491788356E-7</c:v>
                </c:pt>
                <c:pt idx="377" formatCode="0.00E+00">
                  <c:v>3.89825542609518E-7</c:v>
                </c:pt>
                <c:pt idx="378" formatCode="0.00E+00">
                  <c:v>3.50842988348567E-7</c:v>
                </c:pt>
                <c:pt idx="379" formatCode="0.00E+00">
                  <c:v>3.15758689513712E-7</c:v>
                </c:pt>
                <c:pt idx="380" formatCode="0.00E+00">
                  <c:v>2.84182820562339E-7</c:v>
                </c:pt>
                <c:pt idx="381" formatCode="0.00E+00">
                  <c:v>2.55764538506105E-7</c:v>
                </c:pt>
                <c:pt idx="382" formatCode="0.00E+00">
                  <c:v>2.30188084655494E-7</c:v>
                </c:pt>
                <c:pt idx="383" formatCode="0.00E+00">
                  <c:v>2.07169276189945E-7</c:v>
                </c:pt>
                <c:pt idx="384" formatCode="0.00E+00">
                  <c:v>1.8645234857095E-7</c:v>
                </c:pt>
                <c:pt idx="385" formatCode="0.00E+00">
                  <c:v>1.67807113713855E-7</c:v>
                </c:pt>
                <c:pt idx="386" formatCode="0.00E+00">
                  <c:v>1.5102640234247E-7</c:v>
                </c:pt>
                <c:pt idx="387" formatCode="0.00E+00">
                  <c:v>1.35923762108223E-7</c:v>
                </c:pt>
                <c:pt idx="388" formatCode="0.00E+00">
                  <c:v>1.223313858974E-7</c:v>
                </c:pt>
                <c:pt idx="389" formatCode="0.00E+00">
                  <c:v>1.1009824730766E-7</c:v>
                </c:pt>
                <c:pt idx="390" formatCode="0.00E+00">
                  <c:v>9.90884225768957E-8</c:v>
                </c:pt>
                <c:pt idx="391" formatCode="0.00E+00">
                  <c:v>8.91795803192055E-8</c:v>
                </c:pt>
                <c:pt idx="392" formatCode="0.00E+00">
                  <c:v>8.02616222872851E-8</c:v>
                </c:pt>
                <c:pt idx="393" formatCode="0.00E+00">
                  <c:v>7.22354600585565E-8</c:v>
                </c:pt>
                <c:pt idx="394" formatCode="0.00E+00">
                  <c:v>6.5011914052701E-8</c:v>
                </c:pt>
                <c:pt idx="395" formatCode="0.00E+00">
                  <c:v>5.85107226474308E-8</c:v>
                </c:pt>
                <c:pt idx="396" formatCode="0.00E+00">
                  <c:v>5.26596503826875E-8</c:v>
                </c:pt>
                <c:pt idx="397" formatCode="0.00E+00">
                  <c:v>4.73936853444191E-8</c:v>
                </c:pt>
                <c:pt idx="398" formatCode="0.00E+00">
                  <c:v>4.2654316809977E-8</c:v>
                </c:pt>
                <c:pt idx="399" formatCode="0.00E+00">
                  <c:v>0.0817123444485141</c:v>
                </c:pt>
                <c:pt idx="400" formatCode="0.00E+00">
                  <c:v>0.155253416063291</c:v>
                </c:pt>
                <c:pt idx="401" formatCode="0.00E+00">
                  <c:v>0.221440380516591</c:v>
                </c:pt>
                <c:pt idx="402" formatCode="0.00E+00">
                  <c:v>0.281008648524561</c:v>
                </c:pt>
                <c:pt idx="403" formatCode="0.00E+00">
                  <c:v>0.354629907504573</c:v>
                </c:pt>
                <c:pt idx="404" formatCode="0.00E+00">
                  <c:v>0.440898858359421</c:v>
                </c:pt>
                <c:pt idx="405" formatCode="0.00E+00">
                  <c:v>0.396808972523479</c:v>
                </c:pt>
                <c:pt idx="406" formatCode="0.00E+00">
                  <c:v>0.357128075271131</c:v>
                </c:pt>
                <c:pt idx="407" formatCode="0.00E+00">
                  <c:v>0.443147209349324</c:v>
                </c:pt>
                <c:pt idx="408" formatCode="0.00E+00">
                  <c:v>0.520564430019698</c:v>
                </c:pt>
                <c:pt idx="409" formatCode="0.00E+00">
                  <c:v>0.590239928623034</c:v>
                </c:pt>
                <c:pt idx="410">
                  <c:v>0.6329380595932</c:v>
                </c:pt>
                <c:pt idx="411">
                  <c:v>0.651356559693508</c:v>
                </c:pt>
                <c:pt idx="412">
                  <c:v>0.667933209783786</c:v>
                </c:pt>
                <c:pt idx="413">
                  <c:v>0.601139888805407</c:v>
                </c:pt>
                <c:pt idx="414">
                  <c:v>0.541025899924867</c:v>
                </c:pt>
                <c:pt idx="415">
                  <c:v>0.48692330993238</c:v>
                </c:pt>
                <c:pt idx="416">
                  <c:v>0.438230978939142</c:v>
                </c:pt>
                <c:pt idx="417">
                  <c:v>0.394407881045228</c:v>
                </c:pt>
                <c:pt idx="418">
                  <c:v>0.354967092940705</c:v>
                </c:pt>
                <c:pt idx="419">
                  <c:v>0.319470383646634</c:v>
                </c:pt>
                <c:pt idx="420">
                  <c:v>0.287523345281971</c:v>
                </c:pt>
                <c:pt idx="421">
                  <c:v>0.258771010753774</c:v>
                </c:pt>
                <c:pt idx="422">
                  <c:v>0.232893909678396</c:v>
                </c:pt>
                <c:pt idx="423">
                  <c:v>0.209604518710557</c:v>
                </c:pt>
                <c:pt idx="424">
                  <c:v>0.188644066839501</c:v>
                </c:pt>
                <c:pt idx="425">
                  <c:v>0.169779660155551</c:v>
                </c:pt>
                <c:pt idx="426">
                  <c:v>0.152801694139996</c:v>
                </c:pt>
                <c:pt idx="427">
                  <c:v>0.137521524725996</c:v>
                </c:pt>
                <c:pt idx="428">
                  <c:v>0.123769372253396</c:v>
                </c:pt>
                <c:pt idx="429">
                  <c:v>0.111392435028057</c:v>
                </c:pt>
                <c:pt idx="430">
                  <c:v>0.100253191525251</c:v>
                </c:pt>
                <c:pt idx="431">
                  <c:v>0.0902278723727266</c:v>
                </c:pt>
                <c:pt idx="432">
                  <c:v>0.0812050851354537</c:v>
                </c:pt>
                <c:pt idx="433">
                  <c:v>0.0730845766219083</c:v>
                </c:pt>
                <c:pt idx="434">
                  <c:v>0.0657761189597174</c:v>
                </c:pt>
                <c:pt idx="435">
                  <c:v>0.0591985070637458</c:v>
                </c:pt>
                <c:pt idx="436">
                  <c:v>0.0532786563573711</c:v>
                </c:pt>
                <c:pt idx="437">
                  <c:v>0.047950790721634</c:v>
                </c:pt>
                <c:pt idx="438">
                  <c:v>0.0431557116494706</c:v>
                </c:pt>
                <c:pt idx="439">
                  <c:v>0.0388401404845236</c:v>
                </c:pt>
                <c:pt idx="440">
                  <c:v>0.0349561264360712</c:v>
                </c:pt>
                <c:pt idx="441">
                  <c:v>0.0314605137924641</c:v>
                </c:pt>
                <c:pt idx="442">
                  <c:v>0.0283144624132176</c:v>
                </c:pt>
                <c:pt idx="443">
                  <c:v>0.0254830161718959</c:v>
                </c:pt>
                <c:pt idx="444">
                  <c:v>0.0229347145547063</c:v>
                </c:pt>
                <c:pt idx="445">
                  <c:v>0.0206412430992357</c:v>
                </c:pt>
                <c:pt idx="446">
                  <c:v>0.0185771187893121</c:v>
                </c:pt>
                <c:pt idx="447">
                  <c:v>0.0167194069103809</c:v>
                </c:pt>
                <c:pt idx="448">
                  <c:v>0.0150474662193428</c:v>
                </c:pt>
                <c:pt idx="449">
                  <c:v>0.0135427195974085</c:v>
                </c:pt>
                <c:pt idx="450">
                  <c:v>0.0121884476376676</c:v>
                </c:pt>
                <c:pt idx="451">
                  <c:v>0.0109696028739009</c:v>
                </c:pt>
                <c:pt idx="452">
                  <c:v>0.00987264258651086</c:v>
                </c:pt>
                <c:pt idx="453">
                  <c:v>0.00888537832785975</c:v>
                </c:pt>
                <c:pt idx="454">
                  <c:v>0.0079968404950738</c:v>
                </c:pt>
                <c:pt idx="455">
                  <c:v>0.00719715644556639</c:v>
                </c:pt>
                <c:pt idx="456">
                  <c:v>0.00647744080100975</c:v>
                </c:pt>
                <c:pt idx="457">
                  <c:v>0.00582969672090878</c:v>
                </c:pt>
                <c:pt idx="458">
                  <c:v>0.106968850881285</c:v>
                </c:pt>
                <c:pt idx="459">
                  <c:v>0.197994089625624</c:v>
                </c:pt>
                <c:pt idx="460">
                  <c:v>0.279916804495529</c:v>
                </c:pt>
                <c:pt idx="461">
                  <c:v>0.353647247878444</c:v>
                </c:pt>
                <c:pt idx="462">
                  <c:v>0.318282523090599</c:v>
                </c:pt>
                <c:pt idx="463">
                  <c:v>0.286454270781539</c:v>
                </c:pt>
                <c:pt idx="464">
                  <c:v>0.257808843703385</c:v>
                </c:pt>
                <c:pt idx="465">
                  <c:v>0.232027959333047</c:v>
                </c:pt>
                <c:pt idx="466">
                  <c:v>0.208825163399742</c:v>
                </c:pt>
                <c:pt idx="467">
                  <c:v>0.187942647059768</c:v>
                </c:pt>
                <c:pt idx="468">
                  <c:v>0.169148382353791</c:v>
                </c:pt>
                <c:pt idx="469">
                  <c:v>0.152233544118412</c:v>
                </c:pt>
                <c:pt idx="470">
                  <c:v>0.137010189706571</c:v>
                </c:pt>
                <c:pt idx="471">
                  <c:v>0.123309170735914</c:v>
                </c:pt>
                <c:pt idx="472">
                  <c:v>0.110978253662322</c:v>
                </c:pt>
                <c:pt idx="473">
                  <c:v>0.0998804282960905</c:v>
                </c:pt>
                <c:pt idx="474">
                  <c:v>0.0898923854664816</c:v>
                </c:pt>
                <c:pt idx="475">
                  <c:v>0.0809031469198332</c:v>
                </c:pt>
                <c:pt idx="476">
                  <c:v>0.07281283222785</c:v>
                </c:pt>
                <c:pt idx="477">
                  <c:v>0.0655315490050648</c:v>
                </c:pt>
                <c:pt idx="478">
                  <c:v>0.0589783941045584</c:v>
                </c:pt>
                <c:pt idx="479">
                  <c:v>0.0530805546941025</c:v>
                </c:pt>
                <c:pt idx="480">
                  <c:v>0.0477724992246924</c:v>
                </c:pt>
                <c:pt idx="481">
                  <c:v>0.042995249302223</c:v>
                </c:pt>
                <c:pt idx="482">
                  <c:v>0.0386957243720007</c:v>
                </c:pt>
                <c:pt idx="483">
                  <c:v>0.0348261519348007</c:v>
                </c:pt>
                <c:pt idx="484">
                  <c:v>0.0313435367413206</c:v>
                </c:pt>
                <c:pt idx="485">
                  <c:v>0.0282091830671885</c:v>
                </c:pt>
                <c:pt idx="486">
                  <c:v>0.0253882647604697</c:v>
                </c:pt>
                <c:pt idx="487">
                  <c:v>0.0228494382844227</c:v>
                </c:pt>
                <c:pt idx="488">
                  <c:v>0.0205644944559804</c:v>
                </c:pt>
                <c:pt idx="489">
                  <c:v>0.0185080450103824</c:v>
                </c:pt>
                <c:pt idx="490">
                  <c:v>0.0166572405093441</c:v>
                </c:pt>
                <c:pt idx="491">
                  <c:v>0.0149915164584097</c:v>
                </c:pt>
                <c:pt idx="492">
                  <c:v>0.0134923648125687</c:v>
                </c:pt>
                <c:pt idx="493">
                  <c:v>0.0121431283313119</c:v>
                </c:pt>
                <c:pt idx="494">
                  <c:v>0.0109288154981807</c:v>
                </c:pt>
                <c:pt idx="495">
                  <c:v>0.00983593394836268</c:v>
                </c:pt>
                <c:pt idx="496">
                  <c:v>0.00885234055352642</c:v>
                </c:pt>
                <c:pt idx="497">
                  <c:v>0.00796710649817374</c:v>
                </c:pt>
                <c:pt idx="498">
                  <c:v>0.00717039584835637</c:v>
                </c:pt>
                <c:pt idx="499" formatCode="0.00E+00">
                  <c:v>0.00645335626352073</c:v>
                </c:pt>
                <c:pt idx="500" formatCode="0.00E+00">
                  <c:v>0.00580802063716866</c:v>
                </c:pt>
                <c:pt idx="501" formatCode="0.00E+00">
                  <c:v>0.00522721857345179</c:v>
                </c:pt>
                <c:pt idx="502" formatCode="0.00E+00">
                  <c:v>0.00470449671610661</c:v>
                </c:pt>
                <c:pt idx="503" formatCode="0.00E+00">
                  <c:v>0.00423404704449595</c:v>
                </c:pt>
                <c:pt idx="504" formatCode="0.00E+00">
                  <c:v>0.00381064234004636</c:v>
                </c:pt>
                <c:pt idx="505" formatCode="0.00E+00">
                  <c:v>0.00342957810604172</c:v>
                </c:pt>
                <c:pt idx="506" formatCode="0.00E+00">
                  <c:v>0.00308662029543755</c:v>
                </c:pt>
                <c:pt idx="507" formatCode="0.00E+00">
                  <c:v>0.00277795826589379</c:v>
                </c:pt>
                <c:pt idx="508" formatCode="0.00E+00">
                  <c:v>0.00250016243930441</c:v>
                </c:pt>
                <c:pt idx="509" formatCode="0.00E+00">
                  <c:v>0.00225014619537397</c:v>
                </c:pt>
                <c:pt idx="510" formatCode="0.00E+00">
                  <c:v>0.00202513157583657</c:v>
                </c:pt>
                <c:pt idx="511" formatCode="0.00E+00">
                  <c:v>0.00182261841825292</c:v>
                </c:pt>
                <c:pt idx="512" formatCode="0.00E+00">
                  <c:v>0.0633428448632181</c:v>
                </c:pt>
                <c:pt idx="513" formatCode="0.00E+00">
                  <c:v>0.118711048663686</c:v>
                </c:pt>
                <c:pt idx="514" formatCode="0.00E+00">
                  <c:v>0.168542432084108</c:v>
                </c:pt>
                <c:pt idx="515" formatCode="0.00E+00">
                  <c:v>0.213390677162488</c:v>
                </c:pt>
                <c:pt idx="516" formatCode="0.00E+00">
                  <c:v>0.253754097733029</c:v>
                </c:pt>
                <c:pt idx="517" formatCode="0.00E+00">
                  <c:v>0.351783664533307</c:v>
                </c:pt>
                <c:pt idx="518">
                  <c:v>0.378307786366767</c:v>
                </c:pt>
                <c:pt idx="519">
                  <c:v>0.402179496016881</c:v>
                </c:pt>
                <c:pt idx="520">
                  <c:v>0.423664034701983</c:v>
                </c:pt>
                <c:pt idx="521">
                  <c:v>0.443000119518575</c:v>
                </c:pt>
                <c:pt idx="522">
                  <c:v>0.460402595853508</c:v>
                </c:pt>
                <c:pt idx="523">
                  <c:v>0.414362336268157</c:v>
                </c:pt>
                <c:pt idx="524">
                  <c:v>0.372926102641342</c:v>
                </c:pt>
                <c:pt idx="525">
                  <c:v>0.335633492377207</c:v>
                </c:pt>
                <c:pt idx="526">
                  <c:v>0.302070143139487</c:v>
                </c:pt>
                <c:pt idx="527">
                  <c:v>0.271863128825538</c:v>
                </c:pt>
                <c:pt idx="528">
                  <c:v>0.244676815942984</c:v>
                </c:pt>
                <c:pt idx="529">
                  <c:v>0.327509846964009</c:v>
                </c:pt>
                <c:pt idx="530">
                  <c:v>0.382049757110092</c:v>
                </c:pt>
                <c:pt idx="531">
                  <c:v>0.498416753311213</c:v>
                </c:pt>
                <c:pt idx="532">
                  <c:v>0.670428126961867</c:v>
                </c:pt>
                <c:pt idx="533">
                  <c:v>0.825238363247456</c:v>
                </c:pt>
                <c:pt idx="534">
                  <c:v>1.031848652974126</c:v>
                </c:pt>
                <c:pt idx="535">
                  <c:v>1.17052665443133</c:v>
                </c:pt>
                <c:pt idx="536">
                  <c:v>1.275327037969967</c:v>
                </c:pt>
                <c:pt idx="537">
                  <c:v>1.36964738315475</c:v>
                </c:pt>
                <c:pt idx="538">
                  <c:v>1.45453569382105</c:v>
                </c:pt>
                <c:pt idx="539">
                  <c:v>1.59821625049037</c:v>
                </c:pt>
                <c:pt idx="540">
                  <c:v>1.660247674423103</c:v>
                </c:pt>
                <c:pt idx="541">
                  <c:v>1.696066138189733</c:v>
                </c:pt>
                <c:pt idx="542">
                  <c:v>1.79558383264934</c:v>
                </c:pt>
                <c:pt idx="543">
                  <c:v>1.885149757662987</c:v>
                </c:pt>
                <c:pt idx="544">
                  <c:v>1.89847801310563</c:v>
                </c:pt>
                <c:pt idx="545">
                  <c:v>1.84319236593435</c:v>
                </c:pt>
                <c:pt idx="546">
                  <c:v>1.79343528348021</c:v>
                </c:pt>
                <c:pt idx="547">
                  <c:v>1.748653909271481</c:v>
                </c:pt>
                <c:pt idx="548">
                  <c:v>1.64106959541398</c:v>
                </c:pt>
                <c:pt idx="549">
                  <c:v>1.47696263587258</c:v>
                </c:pt>
                <c:pt idx="550">
                  <c:v>1.39654744935497</c:v>
                </c:pt>
                <c:pt idx="551">
                  <c:v>1.32417378148912</c:v>
                </c:pt>
                <c:pt idx="552">
                  <c:v>1.25903748040985</c:v>
                </c:pt>
                <c:pt idx="553">
                  <c:v>1.20041480943851</c:v>
                </c:pt>
                <c:pt idx="554">
                  <c:v>1.1476544055643</c:v>
                </c:pt>
                <c:pt idx="555">
                  <c:v>1.10017004207752</c:v>
                </c:pt>
                <c:pt idx="556">
                  <c:v>0.990153037869771</c:v>
                </c:pt>
                <c:pt idx="557">
                  <c:v>0.891137734082794</c:v>
                </c:pt>
                <c:pt idx="558">
                  <c:v>0.802023960674514</c:v>
                </c:pt>
                <c:pt idx="559">
                  <c:v>0.721821564607063</c:v>
                </c:pt>
                <c:pt idx="560">
                  <c:v>0.649639408146356</c:v>
                </c:pt>
                <c:pt idx="561">
                  <c:v>0.584675467331721</c:v>
                </c:pt>
                <c:pt idx="562">
                  <c:v>0.526207920598549</c:v>
                </c:pt>
                <c:pt idx="563">
                  <c:v>0.473587128538694</c:v>
                </c:pt>
                <c:pt idx="564">
                  <c:v>0.426228415684824</c:v>
                </c:pt>
                <c:pt idx="565">
                  <c:v>0.383605574116342</c:v>
                </c:pt>
                <c:pt idx="566">
                  <c:v>0.345245016704708</c:v>
                </c:pt>
                <c:pt idx="567">
                  <c:v>0.310720515034237</c:v>
                </c:pt>
                <c:pt idx="568">
                  <c:v>0.279648463530813</c:v>
                </c:pt>
                <c:pt idx="569">
                  <c:v>0.251683617177732</c:v>
                </c:pt>
                <c:pt idx="570">
                  <c:v>0.226515255459959</c:v>
                </c:pt>
                <c:pt idx="571">
                  <c:v>0.203863729913963</c:v>
                </c:pt>
                <c:pt idx="572">
                  <c:v>0.183477356922566</c:v>
                </c:pt>
                <c:pt idx="573">
                  <c:v>0.16512962123031</c:v>
                </c:pt>
                <c:pt idx="574">
                  <c:v>0.148616659107279</c:v>
                </c:pt>
                <c:pt idx="575">
                  <c:v>0.133754993196551</c:v>
                </c:pt>
                <c:pt idx="576">
                  <c:v>0.249363059233332</c:v>
                </c:pt>
                <c:pt idx="577">
                  <c:v>0.353410318666435</c:v>
                </c:pt>
                <c:pt idx="578">
                  <c:v>0.447052852156227</c:v>
                </c:pt>
                <c:pt idx="579">
                  <c:v>0.680324515426316</c:v>
                </c:pt>
                <c:pt idx="580">
                  <c:v>0.890269012369398</c:v>
                </c:pt>
                <c:pt idx="581">
                  <c:v>1.099228877390997</c:v>
                </c:pt>
                <c:pt idx="582">
                  <c:v>1.169343121484793</c:v>
                </c:pt>
                <c:pt idx="583">
                  <c:v>1.257991038003437</c:v>
                </c:pt>
                <c:pt idx="584">
                  <c:v>1.36702931141661</c:v>
                </c:pt>
                <c:pt idx="585">
                  <c:v>1.230326380274946</c:v>
                </c:pt>
                <c:pt idx="586">
                  <c:v>4.532151536531686</c:v>
                </c:pt>
                <c:pt idx="587">
                  <c:v>3.625721229225365</c:v>
                </c:pt>
              </c:numCache>
            </c:numRef>
          </c:val>
        </c:ser>
        <c:ser>
          <c:idx val="5"/>
          <c:order val="4"/>
          <c:tx>
            <c:strRef>
              <c:f>'Meta-data'!$O$6</c:f>
              <c:strCache>
                <c:ptCount val="1"/>
                <c:pt idx="0">
                  <c:v>Punching</c:v>
                </c:pt>
              </c:strCache>
            </c:strRef>
          </c:tx>
          <c:invertIfNegative val="0"/>
          <c:val>
            <c:numRef>
              <c:f>'Meta-data'!$O$7:$O$594</c:f>
              <c:numCache>
                <c:formatCode>General</c:formatCode>
                <c:ptCount val="588"/>
                <c:pt idx="0">
                  <c:v>0.0</c:v>
                </c:pt>
                <c:pt idx="1">
                  <c:v>0.0</c:v>
                </c:pt>
                <c:pt idx="2">
                  <c:v>0.0</c:v>
                </c:pt>
                <c:pt idx="3">
                  <c:v>0.0</c:v>
                </c:pt>
                <c:pt idx="4">
                  <c:v>0.0</c:v>
                </c:pt>
                <c:pt idx="5">
                  <c:v>0.0</c:v>
                </c:pt>
                <c:pt idx="6">
                  <c:v>0.0</c:v>
                </c:pt>
                <c:pt idx="7">
                  <c:v>0.0</c:v>
                </c:pt>
                <c:pt idx="8">
                  <c:v>0.0</c:v>
                </c:pt>
                <c:pt idx="9">
                  <c:v>0.172565866197378</c:v>
                </c:pt>
                <c:pt idx="10">
                  <c:v>0.35455490280547</c:v>
                </c:pt>
                <c:pt idx="11">
                  <c:v>0.518345035752753</c:v>
                </c:pt>
                <c:pt idx="12">
                  <c:v>0.665756155405308</c:v>
                </c:pt>
                <c:pt idx="13">
                  <c:v>0.798426163092604</c:v>
                </c:pt>
                <c:pt idx="14">
                  <c:v>0.917829170011178</c:v>
                </c:pt>
                <c:pt idx="15">
                  <c:v>0.826046253010059</c:v>
                </c:pt>
                <c:pt idx="16">
                  <c:v>0.743441627709053</c:v>
                </c:pt>
                <c:pt idx="17">
                  <c:v>0.669097464938149</c:v>
                </c:pt>
                <c:pt idx="18">
                  <c:v>0.602187718444333</c:v>
                </c:pt>
                <c:pt idx="19">
                  <c:v>0.5419689465999</c:v>
                </c:pt>
                <c:pt idx="20">
                  <c:v>0.48777205193991</c:v>
                </c:pt>
                <c:pt idx="21">
                  <c:v>0.438994846745919</c:v>
                </c:pt>
                <c:pt idx="22">
                  <c:v>0.395095362071327</c:v>
                </c:pt>
                <c:pt idx="23">
                  <c:v>0.382265582894646</c:v>
                </c:pt>
                <c:pt idx="24">
                  <c:v>0.370718781635632</c:v>
                </c:pt>
                <c:pt idx="25">
                  <c:v>0.36032666050252</c:v>
                </c:pt>
                <c:pt idx="26">
                  <c:v>0.35097375148272</c:v>
                </c:pt>
                <c:pt idx="27">
                  <c:v>0.342556133364899</c:v>
                </c:pt>
                <c:pt idx="28">
                  <c:v>0.308300520028409</c:v>
                </c:pt>
                <c:pt idx="29">
                  <c:v>0.277470468025568</c:v>
                </c:pt>
                <c:pt idx="30">
                  <c:v>0.249723421223011</c:v>
                </c:pt>
                <c:pt idx="31">
                  <c:v>0.22475107910071</c:v>
                </c:pt>
                <c:pt idx="32">
                  <c:v>0.202275971190639</c:v>
                </c:pt>
                <c:pt idx="33">
                  <c:v>0.182048374071575</c:v>
                </c:pt>
                <c:pt idx="34">
                  <c:v>0.163843536664418</c:v>
                </c:pt>
                <c:pt idx="35">
                  <c:v>0.147459182997976</c:v>
                </c:pt>
                <c:pt idx="36">
                  <c:v>0.132713264698178</c:v>
                </c:pt>
                <c:pt idx="37">
                  <c:v>0.11944193822836</c:v>
                </c:pt>
                <c:pt idx="38">
                  <c:v>0.107497744405524</c:v>
                </c:pt>
                <c:pt idx="39">
                  <c:v>0.0967479699649725</c:v>
                </c:pt>
                <c:pt idx="40">
                  <c:v>0.087073172968475</c:v>
                </c:pt>
                <c:pt idx="41">
                  <c:v>0.0783658556716275</c:v>
                </c:pt>
                <c:pt idx="42">
                  <c:v>0.0705292701044648</c:v>
                </c:pt>
                <c:pt idx="43">
                  <c:v>0.0634763430940183</c:v>
                </c:pt>
                <c:pt idx="44">
                  <c:v>0.0571287087846165</c:v>
                </c:pt>
                <c:pt idx="45">
                  <c:v>0.0514158379061548</c:v>
                </c:pt>
                <c:pt idx="46">
                  <c:v>0.0462742541155393</c:v>
                </c:pt>
                <c:pt idx="47">
                  <c:v>0.0416468287039853</c:v>
                </c:pt>
                <c:pt idx="48">
                  <c:v>0.0374821458335868</c:v>
                </c:pt>
                <c:pt idx="49">
                  <c:v>0.0337339312502282</c:v>
                </c:pt>
                <c:pt idx="50">
                  <c:v>0.0303605381252053</c:v>
                </c:pt>
                <c:pt idx="51" formatCode="0.00E+00">
                  <c:v>0.0273244843126848</c:v>
                </c:pt>
                <c:pt idx="52" formatCode="0.00E+00">
                  <c:v>0.0245920358814163</c:v>
                </c:pt>
                <c:pt idx="53" formatCode="0.00E+00">
                  <c:v>0.0221328322932747</c:v>
                </c:pt>
                <c:pt idx="54" formatCode="0.00E+00">
                  <c:v>0.0199195490639472</c:v>
                </c:pt>
                <c:pt idx="55" formatCode="0.00E+00">
                  <c:v>0.0446073511880039</c:v>
                </c:pt>
                <c:pt idx="56" formatCode="0.00E+00">
                  <c:v>0.066826373099655</c:v>
                </c:pt>
                <c:pt idx="57" formatCode="0.00E+00">
                  <c:v>0.086823492820141</c:v>
                </c:pt>
                <c:pt idx="58" formatCode="0.00E+00">
                  <c:v>0.104820900568578</c:v>
                </c:pt>
                <c:pt idx="59" formatCode="0.00E+00">
                  <c:v>0.174378081603074</c:v>
                </c:pt>
                <c:pt idx="60" formatCode="0.00E+00">
                  <c:v>0.236979544534121</c:v>
                </c:pt>
                <c:pt idx="61" formatCode="0.00E+00">
                  <c:v>0.293320861172064</c:v>
                </c:pt>
                <c:pt idx="62" formatCode="0.00E+00">
                  <c:v>0.344028046146211</c:v>
                </c:pt>
                <c:pt idx="63" formatCode="0.00E+00">
                  <c:v>0.389664512622944</c:v>
                </c:pt>
                <c:pt idx="64" formatCode="0.00E+00">
                  <c:v>0.404057575421553</c:v>
                </c:pt>
                <c:pt idx="65" formatCode="0.00E+00">
                  <c:v>0.363651817879398</c:v>
                </c:pt>
                <c:pt idx="66" formatCode="0.00E+00">
                  <c:v>0.327286636091458</c:v>
                </c:pt>
                <c:pt idx="67">
                  <c:v>0.294557972482312</c:v>
                </c:pt>
                <c:pt idx="68">
                  <c:v>0.265102175234081</c:v>
                </c:pt>
                <c:pt idx="69">
                  <c:v>0.238591957710673</c:v>
                </c:pt>
                <c:pt idx="70">
                  <c:v>0.214732761939605</c:v>
                </c:pt>
                <c:pt idx="71">
                  <c:v>0.193259485745645</c:v>
                </c:pt>
                <c:pt idx="72">
                  <c:v>0.17393353717108</c:v>
                </c:pt>
                <c:pt idx="73">
                  <c:v>0.156540183453972</c:v>
                </c:pt>
                <c:pt idx="74">
                  <c:v>0.140886165108575</c:v>
                </c:pt>
                <c:pt idx="75">
                  <c:v>0.153477305628169</c:v>
                </c:pt>
                <c:pt idx="76">
                  <c:v>0.138129575065352</c:v>
                </c:pt>
                <c:pt idx="77">
                  <c:v>0.124316617558817</c:v>
                </c:pt>
                <c:pt idx="78">
                  <c:v>0.138564712833386</c:v>
                </c:pt>
                <c:pt idx="79">
                  <c:v>0.151387998580499</c:v>
                </c:pt>
                <c:pt idx="80">
                  <c:v>0.162928955752901</c:v>
                </c:pt>
                <c:pt idx="81">
                  <c:v>0.173315817208062</c:v>
                </c:pt>
                <c:pt idx="82">
                  <c:v>0.182663992517707</c:v>
                </c:pt>
                <c:pt idx="83">
                  <c:v>0.191077350296388</c:v>
                </c:pt>
                <c:pt idx="84">
                  <c:v>0.171969615266749</c:v>
                </c:pt>
                <c:pt idx="85">
                  <c:v>0.154772653740074</c:v>
                </c:pt>
                <c:pt idx="86">
                  <c:v>0.139295388366067</c:v>
                </c:pt>
                <c:pt idx="87">
                  <c:v>0.12536584952946</c:v>
                </c:pt>
                <c:pt idx="88">
                  <c:v>0.112829264576514</c:v>
                </c:pt>
                <c:pt idx="89">
                  <c:v>0.101546338118862</c:v>
                </c:pt>
                <c:pt idx="90">
                  <c:v>0.0913917043069766</c:v>
                </c:pt>
                <c:pt idx="91">
                  <c:v>0.0822525338762789</c:v>
                </c:pt>
                <c:pt idx="92">
                  <c:v>0.100707037519102</c:v>
                </c:pt>
                <c:pt idx="93">
                  <c:v>0.117316090797643</c:v>
                </c:pt>
                <c:pt idx="94">
                  <c:v>0.13226423874833</c:v>
                </c:pt>
                <c:pt idx="95">
                  <c:v>0.145717571903949</c:v>
                </c:pt>
                <c:pt idx="96">
                  <c:v>0.157825571744005</c:v>
                </c:pt>
                <c:pt idx="97">
                  <c:v>0.168722771600056</c:v>
                </c:pt>
                <c:pt idx="98">
                  <c:v>0.15185049444005</c:v>
                </c:pt>
                <c:pt idx="99">
                  <c:v>0.136665444996045</c:v>
                </c:pt>
                <c:pt idx="100">
                  <c:v>0.122998900496441</c:v>
                </c:pt>
                <c:pt idx="101">
                  <c:v>0.110699010446797</c:v>
                </c:pt>
                <c:pt idx="102">
                  <c:v>0.0996291094021173</c:v>
                </c:pt>
                <c:pt idx="103">
                  <c:v>0.116345955492357</c:v>
                </c:pt>
                <c:pt idx="104">
                  <c:v>0.131391116973572</c:v>
                </c:pt>
                <c:pt idx="105">
                  <c:v>0.171611519337118</c:v>
                </c:pt>
                <c:pt idx="106">
                  <c:v>0.154450367403406</c:v>
                </c:pt>
                <c:pt idx="107">
                  <c:v>0.139005330663065</c:v>
                </c:pt>
                <c:pt idx="108">
                  <c:v>0.125104797596759</c:v>
                </c:pt>
                <c:pt idx="109">
                  <c:v>0.311839941064913</c:v>
                </c:pt>
                <c:pt idx="110">
                  <c:v>0.479901570186252</c:v>
                </c:pt>
                <c:pt idx="111">
                  <c:v>0.604477279365005</c:v>
                </c:pt>
                <c:pt idx="112">
                  <c:v>0.716595417625886</c:v>
                </c:pt>
                <c:pt idx="113">
                  <c:v>0.922588216108158</c:v>
                </c:pt>
                <c:pt idx="114">
                  <c:v>1.1079817347422</c:v>
                </c:pt>
                <c:pt idx="115">
                  <c:v>1.153996995302047</c:v>
                </c:pt>
                <c:pt idx="116">
                  <c:v>1.195410729805913</c:v>
                </c:pt>
                <c:pt idx="117">
                  <c:v>1.31108980787642</c:v>
                </c:pt>
                <c:pt idx="118">
                  <c:v>1.41520097813988</c:v>
                </c:pt>
                <c:pt idx="119">
                  <c:v>1.430494314359956</c:v>
                </c:pt>
                <c:pt idx="120">
                  <c:v>1.49598527694461</c:v>
                </c:pt>
                <c:pt idx="121">
                  <c:v>1.529879940314667</c:v>
                </c:pt>
                <c:pt idx="122">
                  <c:v>1.560385137347723</c:v>
                </c:pt>
                <c:pt idx="123">
                  <c:v>1.536112854690883</c:v>
                </c:pt>
                <c:pt idx="124">
                  <c:v>1.51426780029973</c:v>
                </c:pt>
                <c:pt idx="125">
                  <c:v>1.46792749431724</c:v>
                </c:pt>
                <c:pt idx="126">
                  <c:v>1.426221218932993</c:v>
                </c:pt>
                <c:pt idx="127">
                  <c:v>1.362005814056734</c:v>
                </c:pt>
                <c:pt idx="128">
                  <c:v>1.304211949668093</c:v>
                </c:pt>
                <c:pt idx="129">
                  <c:v>1.277244674674447</c:v>
                </c:pt>
                <c:pt idx="130">
                  <c:v>1.30470108716675</c:v>
                </c:pt>
                <c:pt idx="131">
                  <c:v>1.32941185840982</c:v>
                </c:pt>
                <c:pt idx="132">
                  <c:v>1.299924592541996</c:v>
                </c:pt>
                <c:pt idx="133">
                  <c:v>1.27338605326097</c:v>
                </c:pt>
                <c:pt idx="134">
                  <c:v>1.24950136790803</c:v>
                </c:pt>
                <c:pt idx="135">
                  <c:v>1.176278191103813</c:v>
                </c:pt>
                <c:pt idx="136">
                  <c:v>1.058650371993432</c:v>
                </c:pt>
                <c:pt idx="137">
                  <c:v>0.952785334794091</c:v>
                </c:pt>
                <c:pt idx="138">
                  <c:v>0.857506801314682</c:v>
                </c:pt>
                <c:pt idx="139">
                  <c:v>0.771756121183214</c:v>
                </c:pt>
                <c:pt idx="140">
                  <c:v>0.694580509064892</c:v>
                </c:pt>
                <c:pt idx="141">
                  <c:v>0.625122458158406</c:v>
                </c:pt>
                <c:pt idx="142">
                  <c:v>0.562610212342564</c:v>
                </c:pt>
                <c:pt idx="143">
                  <c:v>0.506349191108306</c:v>
                </c:pt>
                <c:pt idx="144">
                  <c:v>0.455714271997476</c:v>
                </c:pt>
                <c:pt idx="145">
                  <c:v>0.410142844797728</c:v>
                </c:pt>
                <c:pt idx="146">
                  <c:v>0.369128560317956</c:v>
                </c:pt>
                <c:pt idx="147">
                  <c:v>0.33221570428616</c:v>
                </c:pt>
                <c:pt idx="148">
                  <c:v>0.350721093844126</c:v>
                </c:pt>
                <c:pt idx="149">
                  <c:v>0.367375944446295</c:v>
                </c:pt>
                <c:pt idx="150">
                  <c:v>0.382365309988249</c:v>
                </c:pt>
                <c:pt idx="151">
                  <c:v>0.395855738976005</c:v>
                </c:pt>
                <c:pt idx="152">
                  <c:v>0.407997125064987</c:v>
                </c:pt>
                <c:pt idx="153">
                  <c:v>0.41892437254507</c:v>
                </c:pt>
                <c:pt idx="154">
                  <c:v>0.377031935290563</c:v>
                </c:pt>
                <c:pt idx="155">
                  <c:v>0.339328741761507</c:v>
                </c:pt>
                <c:pt idx="156">
                  <c:v>0.305395867585356</c:v>
                </c:pt>
                <c:pt idx="157">
                  <c:v>0.27485628082682</c:v>
                </c:pt>
                <c:pt idx="158">
                  <c:v>0.299097612730721</c:v>
                </c:pt>
                <c:pt idx="159">
                  <c:v>0.372641771430813</c:v>
                </c:pt>
                <c:pt idx="160">
                  <c:v>0.438831514260896</c:v>
                </c:pt>
                <c:pt idx="161">
                  <c:v>0.49840228280797</c:v>
                </c:pt>
                <c:pt idx="162">
                  <c:v>0.552015974500337</c:v>
                </c:pt>
                <c:pt idx="163">
                  <c:v>0.651995257010053</c:v>
                </c:pt>
                <c:pt idx="164">
                  <c:v>0.690249651282209</c:v>
                </c:pt>
                <c:pt idx="165">
                  <c:v>0.672951646140573</c:v>
                </c:pt>
                <c:pt idx="166">
                  <c:v>0.657383441513095</c:v>
                </c:pt>
                <c:pt idx="167">
                  <c:v>0.643372057348368</c:v>
                </c:pt>
                <c:pt idx="168">
                  <c:v>0.630761811600116</c:v>
                </c:pt>
                <c:pt idx="169">
                  <c:v>0.567685630440105</c:v>
                </c:pt>
                <c:pt idx="170">
                  <c:v>0.510917067396092</c:v>
                </c:pt>
                <c:pt idx="171">
                  <c:v>0.459825360656483</c:v>
                </c:pt>
                <c:pt idx="172">
                  <c:v>0.413842824590834</c:v>
                </c:pt>
                <c:pt idx="173">
                  <c:v>0.372458542131751</c:v>
                </c:pt>
                <c:pt idx="174">
                  <c:v>0.335212687918576</c:v>
                </c:pt>
                <c:pt idx="175">
                  <c:v>0.301691419126718</c:v>
                </c:pt>
                <c:pt idx="176">
                  <c:v>0.323249237200628</c:v>
                </c:pt>
                <c:pt idx="177">
                  <c:v>0.39437823345373</c:v>
                </c:pt>
                <c:pt idx="178">
                  <c:v>0.561848250054688</c:v>
                </c:pt>
                <c:pt idx="179">
                  <c:v>0.712571264995545</c:v>
                </c:pt>
                <c:pt idx="180">
                  <c:v>0.874901735472774</c:v>
                </c:pt>
                <c:pt idx="181">
                  <c:v>1.02099915890227</c:v>
                </c:pt>
                <c:pt idx="182">
                  <c:v>1.10075988000224</c:v>
                </c:pt>
                <c:pt idx="183">
                  <c:v>1.120817569005633</c:v>
                </c:pt>
                <c:pt idx="184">
                  <c:v>1.00873581210507</c:v>
                </c:pt>
                <c:pt idx="185">
                  <c:v>0.907862230894565</c:v>
                </c:pt>
                <c:pt idx="186">
                  <c:v>0.817076007805108</c:v>
                </c:pt>
                <c:pt idx="187">
                  <c:v>0.813775124041631</c:v>
                </c:pt>
                <c:pt idx="188">
                  <c:v>0.810804328654502</c:v>
                </c:pt>
                <c:pt idx="189">
                  <c:v>0.808130612806085</c:v>
                </c:pt>
                <c:pt idx="190">
                  <c:v>0.884130985559543</c:v>
                </c:pt>
                <c:pt idx="191">
                  <c:v>1.00425828102423</c:v>
                </c:pt>
                <c:pt idx="192">
                  <c:v>1.11237284694246</c:v>
                </c:pt>
                <c:pt idx="193">
                  <c:v>1.15794899628228</c:v>
                </c:pt>
                <c:pt idx="194">
                  <c:v>1.198967530688123</c:v>
                </c:pt>
                <c:pt idx="195">
                  <c:v>1.235884211653367</c:v>
                </c:pt>
                <c:pt idx="196">
                  <c:v>1.19070250750507</c:v>
                </c:pt>
                <c:pt idx="197">
                  <c:v>1.07163225675456</c:v>
                </c:pt>
                <c:pt idx="198">
                  <c:v>0.96446903107911</c:v>
                </c:pt>
                <c:pt idx="199">
                  <c:v>0.868022127971199</c:v>
                </c:pt>
                <c:pt idx="200">
                  <c:v>0.781219915174079</c:v>
                </c:pt>
                <c:pt idx="201">
                  <c:v>0.703097923656671</c:v>
                </c:pt>
                <c:pt idx="202">
                  <c:v>0.632788131291004</c:v>
                </c:pt>
                <c:pt idx="203">
                  <c:v>0.569509318161903</c:v>
                </c:pt>
                <c:pt idx="204">
                  <c:v>0.512558386345713</c:v>
                </c:pt>
                <c:pt idx="205">
                  <c:v>0.461302547711141</c:v>
                </c:pt>
                <c:pt idx="206">
                  <c:v>0.466899252926609</c:v>
                </c:pt>
                <c:pt idx="207">
                  <c:v>0.47193628762053</c:v>
                </c:pt>
                <c:pt idx="208">
                  <c:v>0.47646961884506</c:v>
                </c:pt>
                <c:pt idx="209">
                  <c:v>0.480549616947136</c:v>
                </c:pt>
                <c:pt idx="210">
                  <c:v>0.484221615239004</c:v>
                </c:pt>
                <c:pt idx="211">
                  <c:v>0.487526413701686</c:v>
                </c:pt>
                <c:pt idx="212">
                  <c:v>0.438773772331517</c:v>
                </c:pt>
                <c:pt idx="213">
                  <c:v>0.394896395098366</c:v>
                </c:pt>
                <c:pt idx="214">
                  <c:v>0.355406755588529</c:v>
                </c:pt>
                <c:pt idx="215">
                  <c:v>0.319866080029677</c:v>
                </c:pt>
                <c:pt idx="216">
                  <c:v>0.287879472026708</c:v>
                </c:pt>
                <c:pt idx="217">
                  <c:v>0.259091524824037</c:v>
                </c:pt>
                <c:pt idx="218">
                  <c:v>0.233182372341634</c:v>
                </c:pt>
                <c:pt idx="219">
                  <c:v>0.20986413510747</c:v>
                </c:pt>
                <c:pt idx="220">
                  <c:v>0.188877721596723</c:v>
                </c:pt>
                <c:pt idx="221">
                  <c:v>0.169989949437051</c:v>
                </c:pt>
                <c:pt idx="222">
                  <c:v>0.152990954493346</c:v>
                </c:pt>
                <c:pt idx="223">
                  <c:v>0.189418819030593</c:v>
                </c:pt>
                <c:pt idx="224">
                  <c:v>0.222203897114116</c:v>
                </c:pt>
                <c:pt idx="225">
                  <c:v>0.251710467389287</c:v>
                </c:pt>
                <c:pt idx="226">
                  <c:v>0.27826638063694</c:v>
                </c:pt>
                <c:pt idx="227">
                  <c:v>0.302166702559828</c:v>
                </c:pt>
                <c:pt idx="228">
                  <c:v>0.323676992290427</c:v>
                </c:pt>
                <c:pt idx="229">
                  <c:v>0.291309293061385</c:v>
                </c:pt>
                <c:pt idx="230">
                  <c:v>0.262178363755246</c:v>
                </c:pt>
                <c:pt idx="231">
                  <c:v>0.287687487366304</c:v>
                </c:pt>
                <c:pt idx="232">
                  <c:v>0.310645698616255</c:v>
                </c:pt>
                <c:pt idx="233">
                  <c:v>0.331308088741212</c:v>
                </c:pt>
                <c:pt idx="234">
                  <c:v>0.376583996884124</c:v>
                </c:pt>
                <c:pt idx="235">
                  <c:v>0.417332314212745</c:v>
                </c:pt>
                <c:pt idx="236">
                  <c:v>0.507365313869407</c:v>
                </c:pt>
                <c:pt idx="237">
                  <c:v>0.657506959784616</c:v>
                </c:pt>
                <c:pt idx="238">
                  <c:v>0.819314198138758</c:v>
                </c:pt>
                <c:pt idx="239">
                  <c:v>0.964940712657487</c:v>
                </c:pt>
                <c:pt idx="240">
                  <c:v>1.09600457572433</c:v>
                </c:pt>
                <c:pt idx="241">
                  <c:v>1.213962052484489</c:v>
                </c:pt>
                <c:pt idx="242">
                  <c:v>1.266764267507747</c:v>
                </c:pt>
                <c:pt idx="243">
                  <c:v>1.19344735481788</c:v>
                </c:pt>
                <c:pt idx="244">
                  <c:v>1.100782376366543</c:v>
                </c:pt>
                <c:pt idx="245">
                  <c:v>1.01738389576034</c:v>
                </c:pt>
                <c:pt idx="246">
                  <c:v>0.915645506184311</c:v>
                </c:pt>
                <c:pt idx="247">
                  <c:v>0.824080955565877</c:v>
                </c:pt>
                <c:pt idx="248">
                  <c:v>0.741672860009289</c:v>
                </c:pt>
                <c:pt idx="249">
                  <c:v>0.667505574008361</c:v>
                </c:pt>
                <c:pt idx="250">
                  <c:v>0.600755016607527</c:v>
                </c:pt>
                <c:pt idx="251">
                  <c:v>0.540679514946772</c:v>
                </c:pt>
                <c:pt idx="252">
                  <c:v>0.538338523438677</c:v>
                </c:pt>
                <c:pt idx="253">
                  <c:v>0.536231631081391</c:v>
                </c:pt>
                <c:pt idx="254">
                  <c:v>0.534335427959834</c:v>
                </c:pt>
                <c:pt idx="255">
                  <c:v>0.532628845150433</c:v>
                </c:pt>
                <c:pt idx="256">
                  <c:v>0.531092920621972</c:v>
                </c:pt>
                <c:pt idx="257">
                  <c:v>0.529710588546357</c:v>
                </c:pt>
                <c:pt idx="258">
                  <c:v>0.476739529691721</c:v>
                </c:pt>
                <c:pt idx="259">
                  <c:v>0.429065576722549</c:v>
                </c:pt>
                <c:pt idx="260">
                  <c:v>0.386159019050294</c:v>
                </c:pt>
                <c:pt idx="261">
                  <c:v>0.347543117145264</c:v>
                </c:pt>
                <c:pt idx="262">
                  <c:v>0.312788805430738</c:v>
                </c:pt>
                <c:pt idx="263">
                  <c:v>0.281509924887664</c:v>
                </c:pt>
                <c:pt idx="264">
                  <c:v>0.253358932398898</c:v>
                </c:pt>
                <c:pt idx="265">
                  <c:v>0.228023039159008</c:v>
                </c:pt>
                <c:pt idx="266">
                  <c:v>0.205220735243107</c:v>
                </c:pt>
                <c:pt idx="267">
                  <c:v>0.184698661718796</c:v>
                </c:pt>
                <c:pt idx="268">
                  <c:v>0.166228795546917</c:v>
                </c:pt>
                <c:pt idx="269">
                  <c:v>0.201332875978807</c:v>
                </c:pt>
                <c:pt idx="270">
                  <c:v>0.232926548367508</c:v>
                </c:pt>
                <c:pt idx="271">
                  <c:v>0.26136085351734</c:v>
                </c:pt>
                <c:pt idx="272">
                  <c:v>0.286951728152188</c:v>
                </c:pt>
                <c:pt idx="273">
                  <c:v>0.309983515323551</c:v>
                </c:pt>
                <c:pt idx="274">
                  <c:v>0.409118840794812</c:v>
                </c:pt>
                <c:pt idx="275">
                  <c:v>0.446613673732364</c:v>
                </c:pt>
                <c:pt idx="276">
                  <c:v>0.480359023376161</c:v>
                </c:pt>
                <c:pt idx="277">
                  <c:v>0.510729838055582</c:v>
                </c:pt>
                <c:pt idx="278">
                  <c:v>0.538063571267051</c:v>
                </c:pt>
                <c:pt idx="279">
                  <c:v>0.562663931157382</c:v>
                </c:pt>
                <c:pt idx="280">
                  <c:v>0.506397538041644</c:v>
                </c:pt>
                <c:pt idx="281">
                  <c:v>0.45575778423748</c:v>
                </c:pt>
                <c:pt idx="282">
                  <c:v>0.410182005813732</c:v>
                </c:pt>
                <c:pt idx="283">
                  <c:v>0.369163805232359</c:v>
                </c:pt>
                <c:pt idx="284">
                  <c:v>0.332247424709123</c:v>
                </c:pt>
                <c:pt idx="285">
                  <c:v>0.29902268223821</c:v>
                </c:pt>
                <c:pt idx="286">
                  <c:v>0.402519199166646</c:v>
                </c:pt>
                <c:pt idx="287">
                  <c:v>0.495666064402239</c:v>
                </c:pt>
                <c:pt idx="288">
                  <c:v>0.552818486083821</c:v>
                </c:pt>
                <c:pt idx="289">
                  <c:v>0.577575908566793</c:v>
                </c:pt>
                <c:pt idx="290">
                  <c:v>0.573177831771017</c:v>
                </c:pt>
                <c:pt idx="291">
                  <c:v>0.542539805624366</c:v>
                </c:pt>
                <c:pt idx="292">
                  <c:v>0.514965582092381</c:v>
                </c:pt>
                <c:pt idx="293">
                  <c:v>0.490148780913594</c:v>
                </c:pt>
                <c:pt idx="294">
                  <c:v>0.494493416883138</c:v>
                </c:pt>
                <c:pt idx="295">
                  <c:v>0.525083346286178</c:v>
                </c:pt>
                <c:pt idx="296">
                  <c:v>0.552614282748915</c:v>
                </c:pt>
                <c:pt idx="297">
                  <c:v>0.577392125565377</c:v>
                </c:pt>
                <c:pt idx="298">
                  <c:v>0.573012427069743</c:v>
                </c:pt>
                <c:pt idx="299">
                  <c:v>0.569070698423674</c:v>
                </c:pt>
                <c:pt idx="300">
                  <c:v>0.686362048853003</c:v>
                </c:pt>
                <c:pt idx="301">
                  <c:v>0.791924264239402</c:v>
                </c:pt>
                <c:pt idx="302">
                  <c:v>0.886930258087162</c:v>
                </c:pt>
                <c:pt idx="303">
                  <c:v>1.02579516661104</c:v>
                </c:pt>
                <c:pt idx="304">
                  <c:v>1.150773584282543</c:v>
                </c:pt>
                <c:pt idx="305">
                  <c:v>1.289933917217337</c:v>
                </c:pt>
                <c:pt idx="306">
                  <c:v>1.26765955361741</c:v>
                </c:pt>
                <c:pt idx="307">
                  <c:v>1.22093286934702</c:v>
                </c:pt>
                <c:pt idx="308">
                  <c:v>1.17887885350368</c:v>
                </c:pt>
                <c:pt idx="309">
                  <c:v>1.08767072518376</c:v>
                </c:pt>
                <c:pt idx="310">
                  <c:v>1.00558340969583</c:v>
                </c:pt>
                <c:pt idx="311">
                  <c:v>0.905025068726254</c:v>
                </c:pt>
                <c:pt idx="312">
                  <c:v>0.814522561853626</c:v>
                </c:pt>
                <c:pt idx="313">
                  <c:v>0.733070305668266</c:v>
                </c:pt>
                <c:pt idx="314">
                  <c:v>0.659763275101439</c:v>
                </c:pt>
                <c:pt idx="315">
                  <c:v>0.593786947591295</c:v>
                </c:pt>
                <c:pt idx="316">
                  <c:v>0.561088009862616</c:v>
                </c:pt>
                <c:pt idx="317">
                  <c:v>0.531658965906806</c:v>
                </c:pt>
                <c:pt idx="318">
                  <c:v>0.505172826346578</c:v>
                </c:pt>
                <c:pt idx="319">
                  <c:v>0.481335300742371</c:v>
                </c:pt>
                <c:pt idx="320">
                  <c:v>0.459881527698586</c:v>
                </c:pt>
                <c:pt idx="321">
                  <c:v>0.46725288898963</c:v>
                </c:pt>
                <c:pt idx="322">
                  <c:v>0.47388711415157</c:v>
                </c:pt>
                <c:pt idx="323">
                  <c:v>0.479857916797316</c:v>
                </c:pt>
                <c:pt idx="324">
                  <c:v>0.485231639178487</c:v>
                </c:pt>
                <c:pt idx="325">
                  <c:v>0.490067989321541</c:v>
                </c:pt>
                <c:pt idx="326">
                  <c:v>0.49442070445029</c:v>
                </c:pt>
                <c:pt idx="327">
                  <c:v>0.471658391035712</c:v>
                </c:pt>
                <c:pt idx="328">
                  <c:v>0.451172308962592</c:v>
                </c:pt>
                <c:pt idx="329">
                  <c:v>0.432734835096784</c:v>
                </c:pt>
                <c:pt idx="330">
                  <c:v>0.442820865648009</c:v>
                </c:pt>
                <c:pt idx="331">
                  <c:v>0.478578050174562</c:v>
                </c:pt>
                <c:pt idx="332">
                  <c:v>0.510759516248463</c:v>
                </c:pt>
                <c:pt idx="333">
                  <c:v>0.539722835714969</c:v>
                </c:pt>
                <c:pt idx="334">
                  <c:v>0.539110066204375</c:v>
                </c:pt>
                <c:pt idx="335">
                  <c:v>0.53855857364484</c:v>
                </c:pt>
                <c:pt idx="336">
                  <c:v>0.511382473310807</c:v>
                </c:pt>
                <c:pt idx="337">
                  <c:v>0.460244225979727</c:v>
                </c:pt>
                <c:pt idx="338">
                  <c:v>0.414219803381754</c:v>
                </c:pt>
                <c:pt idx="339">
                  <c:v>0.372797823043578</c:v>
                </c:pt>
                <c:pt idx="340">
                  <c:v>0.335518040739221</c:v>
                </c:pt>
                <c:pt idx="341">
                  <c:v>0.301966236665298</c:v>
                </c:pt>
                <c:pt idx="342">
                  <c:v>0.271769612998769</c:v>
                </c:pt>
                <c:pt idx="343">
                  <c:v>0.244592651698892</c:v>
                </c:pt>
                <c:pt idx="344">
                  <c:v>0.220133386529002</c:v>
                </c:pt>
                <c:pt idx="345">
                  <c:v>0.198120047876102</c:v>
                </c:pt>
                <c:pt idx="346">
                  <c:v>0.178308043088492</c:v>
                </c:pt>
                <c:pt idx="347">
                  <c:v>0.160477238779643</c:v>
                </c:pt>
                <c:pt idx="348">
                  <c:v>0.144429514901678</c:v>
                </c:pt>
                <c:pt idx="349">
                  <c:v>0.12998656341151</c:v>
                </c:pt>
                <c:pt idx="350">
                  <c:v>0.116987907070359</c:v>
                </c:pt>
                <c:pt idx="351">
                  <c:v>0.105289116363323</c:v>
                </c:pt>
                <c:pt idx="352">
                  <c:v>0.0947602047269915</c:v>
                </c:pt>
                <c:pt idx="353">
                  <c:v>0.0852841842542923</c:v>
                </c:pt>
                <c:pt idx="354">
                  <c:v>0.0767557658288631</c:v>
                </c:pt>
                <c:pt idx="355">
                  <c:v>0.0690801892459768</c:v>
                </c:pt>
                <c:pt idx="356">
                  <c:v>0.0621721703213791</c:v>
                </c:pt>
                <c:pt idx="357">
                  <c:v>0.0559549532892412</c:v>
                </c:pt>
                <c:pt idx="358">
                  <c:v>0.050359457960317</c:v>
                </c:pt>
                <c:pt idx="359">
                  <c:v>0.0453235121642853</c:v>
                </c:pt>
                <c:pt idx="360">
                  <c:v>0.0407911609478568</c:v>
                </c:pt>
                <c:pt idx="361">
                  <c:v>0.0367120448530711</c:v>
                </c:pt>
                <c:pt idx="362">
                  <c:v>0.033040840367764</c:v>
                </c:pt>
                <c:pt idx="363">
                  <c:v>0.0297367563309876</c:v>
                </c:pt>
                <c:pt idx="364">
                  <c:v>0.0267630806978888</c:v>
                </c:pt>
                <c:pt idx="365">
                  <c:v>0.0240867726280999</c:v>
                </c:pt>
                <c:pt idx="366">
                  <c:v>0.0216780953652899</c:v>
                </c:pt>
                <c:pt idx="367">
                  <c:v>0.0195102858287609</c:v>
                </c:pt>
                <c:pt idx="368">
                  <c:v>0.0175592572458848</c:v>
                </c:pt>
                <c:pt idx="369">
                  <c:v>0.0158033315212964</c:v>
                </c:pt>
                <c:pt idx="370">
                  <c:v>0.0142229983691667</c:v>
                </c:pt>
                <c:pt idx="371">
                  <c:v>0.01280069853225</c:v>
                </c:pt>
                <c:pt idx="372">
                  <c:v>0.011520628679025</c:v>
                </c:pt>
                <c:pt idx="373">
                  <c:v>0.0103685658111225</c:v>
                </c:pt>
                <c:pt idx="374">
                  <c:v>0.00933170923001032</c:v>
                </c:pt>
                <c:pt idx="375">
                  <c:v>0.00839853830700931</c:v>
                </c:pt>
                <c:pt idx="376">
                  <c:v>0.0342384415067597</c:v>
                </c:pt>
                <c:pt idx="377">
                  <c:v>0.0841741114169866</c:v>
                </c:pt>
                <c:pt idx="378">
                  <c:v>0.102436457305739</c:v>
                </c:pt>
                <c:pt idx="379">
                  <c:v>0.145552325636068</c:v>
                </c:pt>
                <c:pt idx="380">
                  <c:v>0.184356607133364</c:v>
                </c:pt>
                <c:pt idx="381">
                  <c:v>0.245960217511382</c:v>
                </c:pt>
                <c:pt idx="382">
                  <c:v>0.301403466851598</c:v>
                </c:pt>
                <c:pt idx="383">
                  <c:v>0.324622634227341</c:v>
                </c:pt>
                <c:pt idx="384">
                  <c:v>0.34551988486551</c:v>
                </c:pt>
                <c:pt idx="385">
                  <c:v>0.33764765340941</c:v>
                </c:pt>
                <c:pt idx="386">
                  <c:v>0.33056264509892</c:v>
                </c:pt>
                <c:pt idx="387">
                  <c:v>0.297506380589028</c:v>
                </c:pt>
                <c:pt idx="388">
                  <c:v>0.267755742530126</c:v>
                </c:pt>
                <c:pt idx="389">
                  <c:v>0.240980168277113</c:v>
                </c:pt>
                <c:pt idx="390">
                  <c:v>0.243561908479853</c:v>
                </c:pt>
                <c:pt idx="391">
                  <c:v>0.245885474662319</c:v>
                </c:pt>
                <c:pt idx="392">
                  <c:v>0.247976684226539</c:v>
                </c:pt>
                <c:pt idx="393">
                  <c:v>0.249858772834336</c:v>
                </c:pt>
                <c:pt idx="394">
                  <c:v>0.251552652581354</c:v>
                </c:pt>
                <c:pt idx="395">
                  <c:v>0.25307714435367</c:v>
                </c:pt>
                <c:pt idx="396">
                  <c:v>0.227769429918303</c:v>
                </c:pt>
                <c:pt idx="397">
                  <c:v>0.204992486926473</c:v>
                </c:pt>
                <c:pt idx="398">
                  <c:v>0.184493238233825</c:v>
                </c:pt>
                <c:pt idx="399">
                  <c:v>0.166043914410443</c:v>
                </c:pt>
                <c:pt idx="400">
                  <c:v>0.149439522969398</c:v>
                </c:pt>
                <c:pt idx="401">
                  <c:v>0.134495570672458</c:v>
                </c:pt>
                <c:pt idx="402">
                  <c:v>0.121046013605213</c:v>
                </c:pt>
                <c:pt idx="403">
                  <c:v>0.308187035472521</c:v>
                </c:pt>
                <c:pt idx="404">
                  <c:v>0.555020672170136</c:v>
                </c:pt>
                <c:pt idx="405">
                  <c:v>0.871330094378328</c:v>
                </c:pt>
                <c:pt idx="406">
                  <c:v>1.156008574365705</c:v>
                </c:pt>
                <c:pt idx="407">
                  <c:v>1.412219206354337</c:v>
                </c:pt>
                <c:pt idx="408">
                  <c:v>1.8311270735048</c:v>
                </c:pt>
                <c:pt idx="409">
                  <c:v>2.062258044773273</c:v>
                </c:pt>
                <c:pt idx="410">
                  <c:v>2.1918692018979</c:v>
                </c:pt>
                <c:pt idx="411">
                  <c:v>2.18768033709925</c:v>
                </c:pt>
                <c:pt idx="412">
                  <c:v>2.183910358780483</c:v>
                </c:pt>
                <c:pt idx="413">
                  <c:v>2.180517378293565</c:v>
                </c:pt>
                <c:pt idx="414">
                  <c:v>1.989145397494658</c:v>
                </c:pt>
                <c:pt idx="415">
                  <c:v>1.79023085774519</c:v>
                </c:pt>
                <c:pt idx="416">
                  <c:v>1.61120777197067</c:v>
                </c:pt>
                <c:pt idx="417">
                  <c:v>1.4500869947736</c:v>
                </c:pt>
                <c:pt idx="418">
                  <c:v>1.30507829529624</c:v>
                </c:pt>
                <c:pt idx="419">
                  <c:v>1.174570465766623</c:v>
                </c:pt>
                <c:pt idx="420">
                  <c:v>1.05711341918996</c:v>
                </c:pt>
                <c:pt idx="421">
                  <c:v>0.951402077270964</c:v>
                </c:pt>
                <c:pt idx="422">
                  <c:v>0.856261869543868</c:v>
                </c:pt>
                <c:pt idx="423">
                  <c:v>0.770635682589484</c:v>
                </c:pt>
                <c:pt idx="424">
                  <c:v>0.693572114330533</c:v>
                </c:pt>
                <c:pt idx="425">
                  <c:v>0.62421490289748</c:v>
                </c:pt>
                <c:pt idx="426">
                  <c:v>0.561793412607735</c:v>
                </c:pt>
                <c:pt idx="427">
                  <c:v>0.505614071346959</c:v>
                </c:pt>
                <c:pt idx="428">
                  <c:v>0.455052664212263</c:v>
                </c:pt>
                <c:pt idx="429">
                  <c:v>0.409547397791036</c:v>
                </c:pt>
                <c:pt idx="430">
                  <c:v>0.368592658011933</c:v>
                </c:pt>
                <c:pt idx="431">
                  <c:v>0.383460352197322</c:v>
                </c:pt>
                <c:pt idx="432">
                  <c:v>0.396841276964171</c:v>
                </c:pt>
                <c:pt idx="433">
                  <c:v>0.408884109254336</c:v>
                </c:pt>
                <c:pt idx="434">
                  <c:v>0.419722658315485</c:v>
                </c:pt>
                <c:pt idx="435">
                  <c:v>0.429477352470519</c:v>
                </c:pt>
                <c:pt idx="436">
                  <c:v>0.43825657721005</c:v>
                </c:pt>
                <c:pt idx="437">
                  <c:v>0.394430919489044</c:v>
                </c:pt>
                <c:pt idx="438">
                  <c:v>0.354987827540139</c:v>
                </c:pt>
                <c:pt idx="439">
                  <c:v>0.319489044786125</c:v>
                </c:pt>
                <c:pt idx="440">
                  <c:v>0.287540140307513</c:v>
                </c:pt>
                <c:pt idx="441">
                  <c:v>0.258786126276762</c:v>
                </c:pt>
                <c:pt idx="442">
                  <c:v>0.232907513649085</c:v>
                </c:pt>
                <c:pt idx="443">
                  <c:v>0.209616762284177</c:v>
                </c:pt>
                <c:pt idx="444">
                  <c:v>0.188655086055759</c:v>
                </c:pt>
                <c:pt idx="445">
                  <c:v>0.169789577450183</c:v>
                </c:pt>
                <c:pt idx="446">
                  <c:v>0.152810619705165</c:v>
                </c:pt>
                <c:pt idx="447">
                  <c:v>0.137529557734648</c:v>
                </c:pt>
                <c:pt idx="448">
                  <c:v>0.123776601961183</c:v>
                </c:pt>
                <c:pt idx="449">
                  <c:v>0.163125901751647</c:v>
                </c:pt>
                <c:pt idx="450">
                  <c:v>0.198540271563064</c:v>
                </c:pt>
                <c:pt idx="451">
                  <c:v>0.23041320439334</c:v>
                </c:pt>
                <c:pt idx="452">
                  <c:v>0.28577860097104</c:v>
                </c:pt>
                <c:pt idx="453">
                  <c:v>0.387334417877551</c:v>
                </c:pt>
                <c:pt idx="454">
                  <c:v>0.530461613079994</c:v>
                </c:pt>
                <c:pt idx="455">
                  <c:v>0.60754912877561</c:v>
                </c:pt>
                <c:pt idx="456">
                  <c:v>0.703607649932116</c:v>
                </c:pt>
                <c:pt idx="457">
                  <c:v>0.790060318972971</c:v>
                </c:pt>
                <c:pt idx="458">
                  <c:v>0.867867721109742</c:v>
                </c:pt>
                <c:pt idx="459">
                  <c:v>0.886167423046252</c:v>
                </c:pt>
                <c:pt idx="460">
                  <c:v>0.797550680741624</c:v>
                </c:pt>
                <c:pt idx="461">
                  <c:v>0.717795612667468</c:v>
                </c:pt>
                <c:pt idx="462">
                  <c:v>0.672695808431174</c:v>
                </c:pt>
                <c:pt idx="463">
                  <c:v>0.632105984618507</c:v>
                </c:pt>
                <c:pt idx="464">
                  <c:v>0.568895386156654</c:v>
                </c:pt>
                <c:pt idx="465">
                  <c:v>0.565365361601891</c:v>
                </c:pt>
                <c:pt idx="466">
                  <c:v>0.615547853563511</c:v>
                </c:pt>
                <c:pt idx="467">
                  <c:v>0.714071610389868</c:v>
                </c:pt>
                <c:pt idx="468">
                  <c:v>0.923581897744384</c:v>
                </c:pt>
                <c:pt idx="469">
                  <c:v>1.11214115636345</c:v>
                </c:pt>
                <c:pt idx="470">
                  <c:v>1.28184448912061</c:v>
                </c:pt>
                <c:pt idx="471">
                  <c:v>1.381217974541154</c:v>
                </c:pt>
                <c:pt idx="472">
                  <c:v>1.417294597358727</c:v>
                </c:pt>
                <c:pt idx="473">
                  <c:v>1.39640404383365</c:v>
                </c:pt>
                <c:pt idx="474">
                  <c:v>1.25676363945029</c:v>
                </c:pt>
                <c:pt idx="475">
                  <c:v>1.18281423549184</c:v>
                </c:pt>
                <c:pt idx="476">
                  <c:v>1.116259771929243</c:v>
                </c:pt>
                <c:pt idx="477">
                  <c:v>1.0563607547229</c:v>
                </c:pt>
                <c:pt idx="478">
                  <c:v>1.00245163923719</c:v>
                </c:pt>
                <c:pt idx="479">
                  <c:v>0.980613192330507</c:v>
                </c:pt>
                <c:pt idx="480">
                  <c:v>0.987638347144941</c:v>
                </c:pt>
                <c:pt idx="481">
                  <c:v>0.94223402649135</c:v>
                </c:pt>
                <c:pt idx="482">
                  <c:v>0.901370137903118</c:v>
                </c:pt>
                <c:pt idx="483">
                  <c:v>0.864592638173709</c:v>
                </c:pt>
                <c:pt idx="484">
                  <c:v>0.831492888417241</c:v>
                </c:pt>
                <c:pt idx="485">
                  <c:v>0.775023356605968</c:v>
                </c:pt>
                <c:pt idx="486">
                  <c:v>0.749247980931953</c:v>
                </c:pt>
                <c:pt idx="487">
                  <c:v>0.726050142825341</c:v>
                </c:pt>
                <c:pt idx="488">
                  <c:v>0.705172088529389</c:v>
                </c:pt>
                <c:pt idx="489">
                  <c:v>0.713061596693486</c:v>
                </c:pt>
                <c:pt idx="490">
                  <c:v>0.74684191107162</c:v>
                </c:pt>
                <c:pt idx="491">
                  <c:v>0.803923951042394</c:v>
                </c:pt>
                <c:pt idx="492">
                  <c:v>0.83025058405996</c:v>
                </c:pt>
                <c:pt idx="493">
                  <c:v>0.853944553775773</c:v>
                </c:pt>
                <c:pt idx="494">
                  <c:v>0.875269126519999</c:v>
                </c:pt>
                <c:pt idx="495">
                  <c:v>0.867781484959353</c:v>
                </c:pt>
                <c:pt idx="496">
                  <c:v>0.834362850524321</c:v>
                </c:pt>
                <c:pt idx="497">
                  <c:v>0.77760632250234</c:v>
                </c:pt>
                <c:pt idx="498">
                  <c:v>0.699845690252109</c:v>
                </c:pt>
                <c:pt idx="499">
                  <c:v>0.629861121226896</c:v>
                </c:pt>
                <c:pt idx="500">
                  <c:v>0.566875009104206</c:v>
                </c:pt>
                <c:pt idx="501">
                  <c:v>0.536867265224237</c:v>
                </c:pt>
                <c:pt idx="502">
                  <c:v>0.509860295732261</c:v>
                </c:pt>
                <c:pt idx="503">
                  <c:v>0.485554023189489</c:v>
                </c:pt>
                <c:pt idx="504">
                  <c:v>0.463678377900992</c:v>
                </c:pt>
                <c:pt idx="505">
                  <c:v>0.443990297141344</c:v>
                </c:pt>
                <c:pt idx="506">
                  <c:v>0.426271024457661</c:v>
                </c:pt>
                <c:pt idx="507">
                  <c:v>0.383643922011895</c:v>
                </c:pt>
                <c:pt idx="508">
                  <c:v>0.345279529810705</c:v>
                </c:pt>
                <c:pt idx="509">
                  <c:v>0.310751576829635</c:v>
                </c:pt>
                <c:pt idx="510">
                  <c:v>0.279676419146671</c:v>
                </c:pt>
                <c:pt idx="511">
                  <c:v>0.251708777232004</c:v>
                </c:pt>
                <c:pt idx="512">
                  <c:v>0.226537899508804</c:v>
                </c:pt>
                <c:pt idx="513">
                  <c:v>0.203884109557923</c:v>
                </c:pt>
                <c:pt idx="514">
                  <c:v>0.183495698602131</c:v>
                </c:pt>
                <c:pt idx="515">
                  <c:v>0.165146128741918</c:v>
                </c:pt>
                <c:pt idx="516">
                  <c:v>0.148631515867726</c:v>
                </c:pt>
                <c:pt idx="517">
                  <c:v>0.133768364280953</c:v>
                </c:pt>
                <c:pt idx="518">
                  <c:v>0.120391527852858</c:v>
                </c:pt>
                <c:pt idx="519">
                  <c:v>0.108352375067572</c:v>
                </c:pt>
                <c:pt idx="520">
                  <c:v>0.0975171375608153</c:v>
                </c:pt>
                <c:pt idx="521">
                  <c:v>0.0877654238047337</c:v>
                </c:pt>
                <c:pt idx="522">
                  <c:v>0.0789888814242604</c:v>
                </c:pt>
                <c:pt idx="523">
                  <c:v>0.0977697503122858</c:v>
                </c:pt>
                <c:pt idx="524">
                  <c:v>0.168032046372411</c:v>
                </c:pt>
                <c:pt idx="525">
                  <c:v>0.231268112826524</c:v>
                </c:pt>
                <c:pt idx="526">
                  <c:v>0.288180572635226</c:v>
                </c:pt>
                <c:pt idx="527">
                  <c:v>0.339401786463058</c:v>
                </c:pt>
                <c:pt idx="528">
                  <c:v>0.385500878908106</c:v>
                </c:pt>
                <c:pt idx="529">
                  <c:v>0.346950791017296</c:v>
                </c:pt>
                <c:pt idx="530">
                  <c:v>0.312255711915566</c:v>
                </c:pt>
                <c:pt idx="531">
                  <c:v>0.281030140724009</c:v>
                </c:pt>
                <c:pt idx="532">
                  <c:v>0.252927126651608</c:v>
                </c:pt>
                <c:pt idx="533">
                  <c:v>0.227634413986448</c:v>
                </c:pt>
                <c:pt idx="534">
                  <c:v>0.204870972587803</c:v>
                </c:pt>
                <c:pt idx="535">
                  <c:v>0.184383875329022</c:v>
                </c:pt>
                <c:pt idx="536">
                  <c:v>0.16594548779612</c:v>
                </c:pt>
                <c:pt idx="537">
                  <c:v>0.149350939016508</c:v>
                </c:pt>
                <c:pt idx="538">
                  <c:v>0.134415845114857</c:v>
                </c:pt>
                <c:pt idx="539">
                  <c:v>0.120974260603371</c:v>
                </c:pt>
                <c:pt idx="540">
                  <c:v>0.108876834543034</c:v>
                </c:pt>
                <c:pt idx="541">
                  <c:v>0.0979891510887311</c:v>
                </c:pt>
                <c:pt idx="542">
                  <c:v>0.0881902359798582</c:v>
                </c:pt>
                <c:pt idx="543">
                  <c:v>0.0793712123818723</c:v>
                </c:pt>
                <c:pt idx="544">
                  <c:v>0.0714340911436851</c:v>
                </c:pt>
                <c:pt idx="545">
                  <c:v>0.0642906820293169</c:v>
                </c:pt>
                <c:pt idx="546">
                  <c:v>0.0578616138263849</c:v>
                </c:pt>
                <c:pt idx="547">
                  <c:v>0.0520754524437464</c:v>
                </c:pt>
                <c:pt idx="548">
                  <c:v>0.0468679071993718</c:v>
                </c:pt>
                <c:pt idx="549">
                  <c:v>0.0421811164794346</c:v>
                </c:pt>
                <c:pt idx="550">
                  <c:v>0.0379630048314911</c:v>
                </c:pt>
                <c:pt idx="551">
                  <c:v>0.034166704348342</c:v>
                </c:pt>
                <c:pt idx="552">
                  <c:v>0.0307500339135078</c:v>
                </c:pt>
                <c:pt idx="553">
                  <c:v>0.027675030522157</c:v>
                </c:pt>
                <c:pt idx="554">
                  <c:v>0.0249075274699413</c:v>
                </c:pt>
                <c:pt idx="555">
                  <c:v>0.0224167747229472</c:v>
                </c:pt>
                <c:pt idx="556" formatCode="0.00E+00">
                  <c:v>0.0201750972506524</c:v>
                </c:pt>
                <c:pt idx="557" formatCode="0.00E+00">
                  <c:v>0.0181575875255872</c:v>
                </c:pt>
                <c:pt idx="558" formatCode="0.00E+00">
                  <c:v>0.0163418287730285</c:v>
                </c:pt>
                <c:pt idx="559" formatCode="0.00E+00">
                  <c:v>0.0147076458957256</c:v>
                </c:pt>
                <c:pt idx="560" formatCode="0.00E+00">
                  <c:v>0.0132368813061531</c:v>
                </c:pt>
                <c:pt idx="561">
                  <c:v>0.0119131931755377</c:v>
                </c:pt>
                <c:pt idx="562">
                  <c:v>0.010721873857984</c:v>
                </c:pt>
                <c:pt idx="563">
                  <c:v>0.00964968647218564</c:v>
                </c:pt>
                <c:pt idx="564">
                  <c:v>0.00868471782496705</c:v>
                </c:pt>
                <c:pt idx="565">
                  <c:v>0.00781624604247035</c:v>
                </c:pt>
                <c:pt idx="566">
                  <c:v>0.00703462143822331</c:v>
                </c:pt>
                <c:pt idx="567">
                  <c:v>0.00633115929440098</c:v>
                </c:pt>
                <c:pt idx="568" formatCode="0.00E+00">
                  <c:v>0.00569804336496088</c:v>
                </c:pt>
                <c:pt idx="569" formatCode="0.00E+00">
                  <c:v>0.00512823902846479</c:v>
                </c:pt>
                <c:pt idx="570" formatCode="0.00E+00">
                  <c:v>0.00461541512561831</c:v>
                </c:pt>
                <c:pt idx="571" formatCode="0.00E+00">
                  <c:v>0.00415387361305648</c:v>
                </c:pt>
                <c:pt idx="572" formatCode="0.00E+00">
                  <c:v>0.00373848625175083</c:v>
                </c:pt>
                <c:pt idx="573" formatCode="0.00E+00">
                  <c:v>0.00336463762657575</c:v>
                </c:pt>
                <c:pt idx="574" formatCode="0.00E+00">
                  <c:v>0.00302817386391817</c:v>
                </c:pt>
                <c:pt idx="575" formatCode="0.00E+00">
                  <c:v>0.00272535647752636</c:v>
                </c:pt>
                <c:pt idx="576" formatCode="0.00E+00">
                  <c:v>0.00245282082977372</c:v>
                </c:pt>
                <c:pt idx="577" formatCode="0.00E+00">
                  <c:v>0.00220753874679636</c:v>
                </c:pt>
                <c:pt idx="578" formatCode="0.00E+00">
                  <c:v>0.00198678487211671</c:v>
                </c:pt>
                <c:pt idx="579" formatCode="0.00E+00">
                  <c:v>0.00178810638490504</c:v>
                </c:pt>
                <c:pt idx="580" formatCode="0.00E+00">
                  <c:v>0.00160929574641454</c:v>
                </c:pt>
                <c:pt idx="581" formatCode="0.00E+00">
                  <c:v>0.00144836617177308</c:v>
                </c:pt>
                <c:pt idx="582" formatCode="0.00E+00">
                  <c:v>0.00130352955459577</c:v>
                </c:pt>
                <c:pt idx="583" formatCode="0.00E+00">
                  <c:v>0.0011731765991362</c:v>
                </c:pt>
                <c:pt idx="584" formatCode="0.00E+00">
                  <c:v>0.00105585893922258</c:v>
                </c:pt>
                <c:pt idx="585" formatCode="0.00E+00">
                  <c:v>0.0658139446804774</c:v>
                </c:pt>
                <c:pt idx="586">
                  <c:v>0.283931859344634</c:v>
                </c:pt>
                <c:pt idx="587">
                  <c:v>0.227145487475707</c:v>
                </c:pt>
              </c:numCache>
            </c:numRef>
          </c:val>
        </c:ser>
        <c:dLbls>
          <c:showLegendKey val="0"/>
          <c:showVal val="0"/>
          <c:showCatName val="0"/>
          <c:showSerName val="0"/>
          <c:showPercent val="0"/>
          <c:showBubbleSize val="0"/>
        </c:dLbls>
        <c:gapWidth val="150"/>
        <c:axId val="-2127482808"/>
        <c:axId val="-2127458008"/>
      </c:barChart>
      <c:lineChart>
        <c:grouping val="standard"/>
        <c:varyColors val="0"/>
        <c:ser>
          <c:idx val="0"/>
          <c:order val="5"/>
          <c:tx>
            <c:v>Truth</c:v>
          </c:tx>
          <c:spPr>
            <a:ln>
              <a:solidFill>
                <a:srgbClr val="C00000"/>
              </a:solidFill>
            </a:ln>
          </c:spPr>
          <c:marker>
            <c:symbol val="plus"/>
            <c:size val="5"/>
          </c:marker>
          <c:val>
            <c:numRef>
              <c:f>'Meta-data'!$B$3:$VQ$3</c:f>
              <c:numCache>
                <c:formatCode>General</c:formatCode>
                <c:ptCount val="588"/>
                <c:pt idx="0">
                  <c:v>0.0</c:v>
                </c:pt>
                <c:pt idx="1">
                  <c:v>0.0</c:v>
                </c:pt>
                <c:pt idx="2">
                  <c:v>0.0</c:v>
                </c:pt>
                <c:pt idx="3">
                  <c:v>0.0</c:v>
                </c:pt>
                <c:pt idx="4">
                  <c:v>0.0</c:v>
                </c:pt>
                <c:pt idx="5">
                  <c:v>0.0</c:v>
                </c:pt>
                <c:pt idx="6">
                  <c:v>0.0</c:v>
                </c:pt>
                <c:pt idx="7">
                  <c:v>0.0</c:v>
                </c:pt>
                <c:pt idx="8">
                  <c:v>0.0</c:v>
                </c:pt>
                <c:pt idx="9">
                  <c:v>1.0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1.0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1.0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1.0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c:v>
                </c:pt>
                <c:pt idx="311">
                  <c:v>0.0</c:v>
                </c:pt>
                <c:pt idx="312">
                  <c:v>0.0</c:v>
                </c:pt>
                <c:pt idx="313">
                  <c:v>0.0</c:v>
                </c:pt>
                <c:pt idx="314">
                  <c:v>0.0</c:v>
                </c:pt>
                <c:pt idx="315">
                  <c:v>0.0</c:v>
                </c:pt>
                <c:pt idx="316">
                  <c:v>0.0</c:v>
                </c:pt>
                <c:pt idx="317">
                  <c:v>0.0</c:v>
                </c:pt>
                <c:pt idx="318">
                  <c:v>0.0</c:v>
                </c:pt>
                <c:pt idx="319">
                  <c:v>0.0</c:v>
                </c:pt>
                <c:pt idx="320">
                  <c:v>0.0</c:v>
                </c:pt>
                <c:pt idx="321">
                  <c:v>0.0</c:v>
                </c:pt>
                <c:pt idx="322">
                  <c:v>0.0</c:v>
                </c:pt>
                <c:pt idx="323">
                  <c:v>0.0</c:v>
                </c:pt>
                <c:pt idx="324">
                  <c:v>0.0</c:v>
                </c:pt>
                <c:pt idx="325">
                  <c:v>0.0</c:v>
                </c:pt>
                <c:pt idx="326">
                  <c:v>0.0</c:v>
                </c:pt>
                <c:pt idx="327">
                  <c:v>0.0</c:v>
                </c:pt>
                <c:pt idx="328">
                  <c:v>0.0</c:v>
                </c:pt>
                <c:pt idx="329">
                  <c:v>0.0</c:v>
                </c:pt>
                <c:pt idx="330">
                  <c:v>0.0</c:v>
                </c:pt>
                <c:pt idx="331">
                  <c:v>0.0</c:v>
                </c:pt>
                <c:pt idx="332">
                  <c:v>0.0</c:v>
                </c:pt>
                <c:pt idx="333">
                  <c:v>0.0</c:v>
                </c:pt>
                <c:pt idx="334">
                  <c:v>0.0</c:v>
                </c:pt>
                <c:pt idx="335">
                  <c:v>0.0</c:v>
                </c:pt>
                <c:pt idx="336">
                  <c:v>0.0</c:v>
                </c:pt>
                <c:pt idx="337">
                  <c:v>0.0</c:v>
                </c:pt>
                <c:pt idx="338">
                  <c:v>0.0</c:v>
                </c:pt>
                <c:pt idx="339">
                  <c:v>0.0</c:v>
                </c:pt>
                <c:pt idx="340">
                  <c:v>0.0</c:v>
                </c:pt>
                <c:pt idx="341">
                  <c:v>0.0</c:v>
                </c:pt>
                <c:pt idx="342">
                  <c:v>0.0</c:v>
                </c:pt>
                <c:pt idx="343">
                  <c:v>1.0</c:v>
                </c:pt>
                <c:pt idx="344">
                  <c:v>0.0</c:v>
                </c:pt>
                <c:pt idx="345">
                  <c:v>0.0</c:v>
                </c:pt>
                <c:pt idx="346">
                  <c:v>0.0</c:v>
                </c:pt>
                <c:pt idx="347">
                  <c:v>0.0</c:v>
                </c:pt>
                <c:pt idx="348">
                  <c:v>0.0</c:v>
                </c:pt>
                <c:pt idx="349">
                  <c:v>0.0</c:v>
                </c:pt>
                <c:pt idx="350">
                  <c:v>0.0</c:v>
                </c:pt>
                <c:pt idx="351">
                  <c:v>0.0</c:v>
                </c:pt>
                <c:pt idx="352">
                  <c:v>0.0</c:v>
                </c:pt>
                <c:pt idx="353">
                  <c:v>0.0</c:v>
                </c:pt>
                <c:pt idx="354">
                  <c:v>0.0</c:v>
                </c:pt>
                <c:pt idx="355">
                  <c:v>0.0</c:v>
                </c:pt>
                <c:pt idx="356">
                  <c:v>0.0</c:v>
                </c:pt>
                <c:pt idx="357">
                  <c:v>0.0</c:v>
                </c:pt>
                <c:pt idx="358">
                  <c:v>0.0</c:v>
                </c:pt>
                <c:pt idx="359">
                  <c:v>0.0</c:v>
                </c:pt>
                <c:pt idx="360">
                  <c:v>0.0</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1.0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1.0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1.0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1.0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numCache>
            </c:numRef>
          </c:val>
          <c:smooth val="0"/>
        </c:ser>
        <c:dLbls>
          <c:showLegendKey val="0"/>
          <c:showVal val="0"/>
          <c:showCatName val="0"/>
          <c:showSerName val="0"/>
          <c:showPercent val="0"/>
          <c:showBubbleSize val="0"/>
        </c:dLbls>
        <c:marker val="1"/>
        <c:smooth val="0"/>
        <c:axId val="-2127480616"/>
        <c:axId val="-2127465752"/>
      </c:lineChart>
      <c:catAx>
        <c:axId val="-2127482808"/>
        <c:scaling>
          <c:orientation val="minMax"/>
        </c:scaling>
        <c:delete val="0"/>
        <c:axPos val="b"/>
        <c:majorTickMark val="out"/>
        <c:minorTickMark val="none"/>
        <c:tickLblPos val="nextTo"/>
        <c:crossAx val="-2127458008"/>
        <c:crosses val="autoZero"/>
        <c:auto val="1"/>
        <c:lblAlgn val="ctr"/>
        <c:lblOffset val="100"/>
        <c:noMultiLvlLbl val="0"/>
      </c:catAx>
      <c:valAx>
        <c:axId val="-2127458008"/>
        <c:scaling>
          <c:orientation val="minMax"/>
          <c:max val="5.0"/>
        </c:scaling>
        <c:delete val="0"/>
        <c:axPos val="l"/>
        <c:numFmt formatCode="General" sourceLinked="1"/>
        <c:majorTickMark val="out"/>
        <c:minorTickMark val="none"/>
        <c:tickLblPos val="nextTo"/>
        <c:crossAx val="-2127482808"/>
        <c:crosses val="autoZero"/>
        <c:crossBetween val="between"/>
      </c:valAx>
      <c:valAx>
        <c:axId val="-2127465752"/>
        <c:scaling>
          <c:orientation val="minMax"/>
        </c:scaling>
        <c:delete val="0"/>
        <c:axPos val="r"/>
        <c:numFmt formatCode="General" sourceLinked="1"/>
        <c:majorTickMark val="out"/>
        <c:minorTickMark val="none"/>
        <c:tickLblPos val="nextTo"/>
        <c:crossAx val="-2127480616"/>
        <c:crosses val="max"/>
        <c:crossBetween val="between"/>
      </c:valAx>
      <c:catAx>
        <c:axId val="-2127480616"/>
        <c:scaling>
          <c:orientation val="minMax"/>
        </c:scaling>
        <c:delete val="1"/>
        <c:axPos val="b"/>
        <c:majorTickMark val="out"/>
        <c:minorTickMark val="none"/>
        <c:tickLblPos val="none"/>
        <c:crossAx val="-2127465752"/>
        <c:crosses val="autoZero"/>
        <c:auto val="1"/>
        <c:lblAlgn val="ctr"/>
        <c:lblOffset val="100"/>
        <c:noMultiLvlLbl val="0"/>
      </c:catAx>
    </c:plotArea>
    <c:legend>
      <c:legendPos val="r"/>
      <c:layout/>
      <c:overlay val="0"/>
    </c:legend>
    <c:plotVisOnly val="1"/>
    <c:dispBlanksAs val="gap"/>
    <c:showDLblsOverMax val="0"/>
  </c:chart>
  <c:spPr>
    <a:solidFill>
      <a:schemeClr val="bg1"/>
    </a:solidFill>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bwMode="auto">
          <a:xfrm>
            <a:off x="0" y="0"/>
            <a:ext cx="3011699" cy="461804"/>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257027" name="Rectangle 3"/>
          <p:cNvSpPr>
            <a:spLocks noGrp="1" noChangeArrowheads="1"/>
          </p:cNvSpPr>
          <p:nvPr>
            <p:ph type="dt" idx="1"/>
          </p:nvPr>
        </p:nvSpPr>
        <p:spPr bwMode="auto">
          <a:xfrm>
            <a:off x="3938376" y="0"/>
            <a:ext cx="3011699" cy="461804"/>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65225" y="692150"/>
            <a:ext cx="46196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7029" name="Rectangle 5"/>
          <p:cNvSpPr>
            <a:spLocks noGrp="1" noChangeArrowheads="1"/>
          </p:cNvSpPr>
          <p:nvPr>
            <p:ph type="body" sz="quarter" idx="3"/>
          </p:nvPr>
        </p:nvSpPr>
        <p:spPr bwMode="auto">
          <a:xfrm>
            <a:off x="926677" y="4387136"/>
            <a:ext cx="5096722" cy="4156234"/>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7030" name="Rectangle 6"/>
          <p:cNvSpPr>
            <a:spLocks noGrp="1" noChangeArrowheads="1"/>
          </p:cNvSpPr>
          <p:nvPr>
            <p:ph type="ftr" sz="quarter" idx="4"/>
          </p:nvPr>
        </p:nvSpPr>
        <p:spPr bwMode="auto">
          <a:xfrm>
            <a:off x="0" y="8774271"/>
            <a:ext cx="3011699" cy="461804"/>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257031" name="Rectangle 7"/>
          <p:cNvSpPr>
            <a:spLocks noGrp="1" noChangeArrowheads="1"/>
          </p:cNvSpPr>
          <p:nvPr>
            <p:ph type="sldNum" sz="quarter" idx="5"/>
          </p:nvPr>
        </p:nvSpPr>
        <p:spPr bwMode="auto">
          <a:xfrm>
            <a:off x="3938376" y="8774271"/>
            <a:ext cx="3011699" cy="461804"/>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a:defRPr sz="1200" smtClean="0"/>
            </a:lvl1pPr>
          </a:lstStyle>
          <a:p>
            <a:pPr>
              <a:defRPr/>
            </a:pPr>
            <a:fld id="{E50EAA3E-B962-B249-9AC3-09803F4B0961}" type="slidenum">
              <a:rPr lang="en-US"/>
              <a:pPr>
                <a:defRPr/>
              </a:pPr>
              <a:t>‹#›</a:t>
            </a:fld>
            <a:endParaRPr lang="en-US"/>
          </a:p>
        </p:txBody>
      </p:sp>
    </p:spTree>
    <p:extLst>
      <p:ext uri="{BB962C8B-B14F-4D97-AF65-F5344CB8AC3E}">
        <p14:creationId xmlns:p14="http://schemas.microsoft.com/office/powerpoint/2010/main" val="4003564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6A70F250-1E64-1E48-BF9B-C3B339E84B53}" type="slidenum">
              <a:rPr lang="en-US" sz="1200"/>
              <a:pPr/>
              <a:t>1</a:t>
            </a:fld>
            <a:endParaRPr lang="en-US" sz="1200" dirty="0"/>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ea typeface="ＭＳ Ｐゴシック" charset="0"/>
                <a:cs typeface="ＭＳ Ｐゴシック" charset="0"/>
              </a:rPr>
              <a:t>This set of slides is a summary presentation (given in</a:t>
            </a:r>
            <a:r>
              <a:rPr lang="en-US" baseline="0" dirty="0" smtClean="0">
                <a:ea typeface="ＭＳ Ｐゴシック" charset="0"/>
                <a:cs typeface="ＭＳ Ｐゴシック" charset="0"/>
              </a:rPr>
              <a:t> various public </a:t>
            </a:r>
            <a:r>
              <a:rPr lang="en-US" baseline="0" dirty="0" err="1" smtClean="0">
                <a:ea typeface="ＭＳ Ｐゴシック" charset="0"/>
                <a:cs typeface="ＭＳ Ｐゴシック" charset="0"/>
              </a:rPr>
              <a:t>fora</a:t>
            </a:r>
            <a:r>
              <a:rPr lang="en-US" baseline="0" dirty="0" smtClean="0">
                <a:ea typeface="ＭＳ Ｐゴシック" charset="0"/>
                <a:cs typeface="ＭＳ Ｐゴシック" charset="0"/>
              </a:rPr>
              <a:t>) of my research work in video segmentation at </a:t>
            </a:r>
            <a:r>
              <a:rPr lang="en-US" baseline="0" dirty="0" err="1" smtClean="0">
                <a:ea typeface="ＭＳ Ｐゴシック" charset="0"/>
                <a:cs typeface="ＭＳ Ｐゴシック" charset="0"/>
              </a:rPr>
              <a:t>Streamsage</a:t>
            </a:r>
            <a:r>
              <a:rPr lang="en-US" baseline="0" dirty="0" smtClean="0">
                <a:ea typeface="ＭＳ Ｐゴシック" charset="0"/>
                <a:cs typeface="ＭＳ Ｐゴシック" charset="0"/>
              </a:rPr>
              <a:t>/Comcast</a:t>
            </a:r>
          </a:p>
          <a:p>
            <a:pPr eaLnBrk="1" hangingPunct="1"/>
            <a:endParaRPr lang="en-US" dirty="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a:ln/>
        </p:spPr>
      </p:sp>
      <p:sp>
        <p:nvSpPr>
          <p:cNvPr id="140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You could choose to skip backwards and forwards but now intelligently , by actor, by a particular type of scene. </a:t>
            </a:r>
          </a:p>
          <a:p>
            <a:endParaRPr lang="en-US">
              <a:ea typeface="ＭＳ Ｐゴシック" charset="0"/>
              <a:cs typeface="ＭＳ Ｐゴシック" charset="0"/>
            </a:endParaRPr>
          </a:p>
        </p:txBody>
      </p:sp>
      <p:sp>
        <p:nvSpPr>
          <p:cNvPr id="140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A560A582-8E6B-BB4F-91B3-EB32539142AC}" type="slidenum">
              <a:rPr lang="en-US" sz="1200"/>
              <a:pPr/>
              <a:t>10</a:t>
            </a:fld>
            <a:endParaRPr 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a:p>
            <a:r>
              <a:rPr lang="en-US" dirty="0">
                <a:ea typeface="ＭＳ Ｐゴシック" charset="0"/>
                <a:cs typeface="ＭＳ Ｐゴシック" charset="0"/>
              </a:rPr>
              <a:t>And finally, you can set this all up so you follow the things you care about. </a:t>
            </a:r>
          </a:p>
          <a:p>
            <a:r>
              <a:rPr lang="en-US" dirty="0" smtClean="0">
                <a:ea typeface="ＭＳ Ｐゴシック" charset="0"/>
                <a:cs typeface="ＭＳ Ｐゴシック" charset="0"/>
              </a:rPr>
              <a:t>U can create</a:t>
            </a:r>
            <a:r>
              <a:rPr lang="en-US" baseline="0" dirty="0" smtClean="0">
                <a:ea typeface="ＭＳ Ｐゴシック" charset="0"/>
                <a:cs typeface="ＭＳ Ｐゴシック" charset="0"/>
              </a:rPr>
              <a:t> your own private channel. </a:t>
            </a:r>
          </a:p>
          <a:p>
            <a:r>
              <a:rPr lang="en-US" baseline="0" dirty="0" smtClean="0">
                <a:ea typeface="ＭＳ Ｐゴシック" charset="0"/>
                <a:cs typeface="ＭＳ Ｐゴシック" charset="0"/>
              </a:rPr>
              <a:t>Imagine a </a:t>
            </a:r>
            <a:r>
              <a:rPr lang="en-US" baseline="0" dirty="0" smtClean="0">
                <a:ea typeface="ＭＳ Ｐゴシック" charset="0"/>
                <a:cs typeface="ＭＳ Ｐゴシック" charset="0"/>
              </a:rPr>
              <a:t>“</a:t>
            </a:r>
            <a:r>
              <a:rPr lang="en-US" baseline="0" dirty="0" err="1" smtClean="0">
                <a:ea typeface="ＭＳ Ｐゴシック" charset="0"/>
                <a:cs typeface="ＭＳ Ｐゴシック" charset="0"/>
              </a:rPr>
              <a:t>Geetu</a:t>
            </a:r>
            <a:r>
              <a:rPr lang="en-US" baseline="0" dirty="0" smtClean="0">
                <a:ea typeface="ＭＳ Ｐゴシック" charset="0"/>
                <a:cs typeface="ＭＳ Ｐゴシック" charset="0"/>
              </a:rPr>
              <a:t> </a:t>
            </a:r>
            <a:r>
              <a:rPr lang="en-US" baseline="0" dirty="0" smtClean="0">
                <a:ea typeface="ＭＳ Ｐゴシック" charset="0"/>
                <a:cs typeface="ＭＳ Ｐゴシック" charset="0"/>
              </a:rPr>
              <a:t>channel</a:t>
            </a:r>
            <a:r>
              <a:rPr lang="en-US" baseline="0" dirty="0" smtClean="0">
                <a:ea typeface="ＭＳ Ｐゴシック" charset="0"/>
                <a:cs typeface="ＭＳ Ｐゴシック" charset="0"/>
              </a:rPr>
              <a:t>” that would comprise clips curated by me. </a:t>
            </a:r>
            <a:endParaRPr lang="en-US" baseline="0" dirty="0" smtClean="0">
              <a:ea typeface="ＭＳ Ｐゴシック" charset="0"/>
              <a:cs typeface="ＭＳ Ｐゴシック" charset="0"/>
            </a:endParaRPr>
          </a:p>
          <a:p>
            <a:endParaRPr lang="en-US" dirty="0" smtClean="0">
              <a:ea typeface="ＭＳ Ｐゴシック" charset="0"/>
              <a:cs typeface="ＭＳ Ｐゴシック" charset="0"/>
            </a:endParaRPr>
          </a:p>
          <a:p>
            <a:endParaRPr lang="en-US" dirty="0">
              <a:ea typeface="ＭＳ Ｐゴシック" charset="0"/>
              <a:cs typeface="ＭＳ Ｐゴシック" charset="0"/>
            </a:endParaRPr>
          </a:p>
          <a:p>
            <a:r>
              <a:rPr lang="en-US" dirty="0">
                <a:ea typeface="ＭＳ Ｐゴシック" charset="0"/>
                <a:cs typeface="ＭＳ Ｐゴシック" charset="0"/>
              </a:rPr>
              <a:t>As you can see, there are a whole host of applications that get enabled when we can split video in different ways and rearrange them for consumption. </a:t>
            </a:r>
          </a:p>
          <a:p>
            <a:r>
              <a:rPr lang="en-US" dirty="0">
                <a:ea typeface="ＭＳ Ｐゴシック" charset="0"/>
                <a:cs typeface="ＭＳ Ｐゴシック" charset="0"/>
              </a:rPr>
              <a:t>Now most of my talk I will be concentrating on the segmentation aspect where I will dive a little deeper in the details. </a:t>
            </a:r>
          </a:p>
          <a:p>
            <a:r>
              <a:rPr lang="en-US" dirty="0">
                <a:ea typeface="ＭＳ Ｐゴシック" charset="0"/>
                <a:cs typeface="ＭＳ Ｐゴシック" charset="0"/>
              </a:rPr>
              <a:t>But the arrangement of these video clips and what you do with them is research topic in its own right. I will address these briefly when I discuss our pilot applications. </a:t>
            </a:r>
          </a:p>
          <a:p>
            <a:r>
              <a:rPr lang="en-US" dirty="0">
                <a:ea typeface="ＭＳ Ｐゴシック" charset="0"/>
                <a:cs typeface="ＭＳ Ｐゴシック" charset="0"/>
              </a:rPr>
              <a:t>But now lets talk about our segmentation approach</a:t>
            </a:r>
          </a:p>
          <a:p>
            <a:endParaRPr lang="en-US" dirty="0">
              <a:ea typeface="ＭＳ Ｐゴシック" charset="0"/>
              <a:cs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09F0F73E-5DC3-424B-8D53-57FCFD812027}" type="slidenum">
              <a:rPr lang="en-US" sz="1200"/>
              <a:pPr/>
              <a:t>11</a:t>
            </a:fld>
            <a:endParaRPr 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charset="0"/>
                <a:cs typeface="ＭＳ Ｐゴシック" charset="0"/>
              </a:rPr>
              <a:t>Our goal as I said is to make use of all the information we have available to us both inside the video and outside. </a:t>
            </a:r>
          </a:p>
          <a:p>
            <a:r>
              <a:rPr lang="en-US" dirty="0" smtClean="0">
                <a:ea typeface="ＭＳ Ｐゴシック" charset="0"/>
                <a:cs typeface="ＭＳ Ｐゴシック" charset="0"/>
              </a:rPr>
              <a:t>And we want to build a framework that can learn the appropriate segmentation for the given content type. </a:t>
            </a:r>
          </a:p>
          <a:p>
            <a:endParaRPr lang="en-US" dirty="0" smtClean="0">
              <a:ea typeface="ＭＳ Ｐゴシック" charset="0"/>
              <a:cs typeface="ＭＳ Ｐゴシック" charset="0"/>
            </a:endParaRPr>
          </a:p>
          <a:p>
            <a:r>
              <a:rPr lang="en-US" dirty="0" smtClean="0">
                <a:ea typeface="ＭＳ Ｐゴシック" charset="0"/>
                <a:cs typeface="ＭＳ Ｐゴシック" charset="0"/>
              </a:rPr>
              <a:t>So we first build a pipeline of features that we think are useful. And we are constantly adding to these… </a:t>
            </a:r>
          </a:p>
          <a:p>
            <a:endParaRPr lang="en-US" dirty="0" smtClean="0">
              <a:ea typeface="ＭＳ Ｐゴシック" charset="0"/>
              <a:cs typeface="ＭＳ Ｐゴシック" charset="0"/>
            </a:endParaRPr>
          </a:p>
          <a:p>
            <a:r>
              <a:rPr lang="ja-JP" altLang="en-US" dirty="0" smtClean="0">
                <a:ea typeface="ＭＳ Ｐゴシック" charset="0"/>
                <a:cs typeface="ＭＳ Ｐゴシック" charset="0"/>
              </a:rPr>
              <a:t>“</a:t>
            </a:r>
            <a:r>
              <a:rPr lang="en-US" altLang="ja-JP" dirty="0">
                <a:ea typeface="ＭＳ Ｐゴシック" charset="0"/>
                <a:cs typeface="ＭＳ Ｐゴシック" charset="0"/>
              </a:rPr>
              <a:t>However, we started by developing a system that could automatically produce segments in news, because:…</a:t>
            </a:r>
            <a:r>
              <a:rPr lang="ja-JP" altLang="en-US" dirty="0">
                <a:ea typeface="ＭＳ Ｐゴシック" charset="0"/>
                <a:cs typeface="ＭＳ Ｐゴシック" charset="0"/>
              </a:rPr>
              <a:t>”</a:t>
            </a:r>
            <a:endParaRPr lang="en-US" altLang="ja-JP" dirty="0">
              <a:ea typeface="ＭＳ Ｐゴシック" charset="0"/>
              <a:cs typeface="ＭＳ Ｐゴシック" charset="0"/>
            </a:endParaRPr>
          </a:p>
          <a:p>
            <a:r>
              <a:rPr lang="en-US" dirty="0">
                <a:ea typeface="ＭＳ Ｐゴシック" charset="0"/>
                <a:cs typeface="ＭＳ Ｐゴシック" charset="0"/>
              </a:rPr>
              <a:t> </a:t>
            </a: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358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4468F513-2AAB-7248-85C1-15C3C7BE3006}" type="slidenum">
              <a:rPr lang="en-US" sz="1200"/>
              <a:pPr/>
              <a:t>13</a:t>
            </a:fld>
            <a:endParaRPr 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a:ln/>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Lets talk bout some of the textual features in our pipeline</a:t>
            </a:r>
          </a:p>
          <a:p>
            <a:r>
              <a:rPr lang="en-US">
                <a:ea typeface="ＭＳ Ｐゴシック" charset="0"/>
                <a:cs typeface="ＭＳ Ｐゴシック" charset="0"/>
              </a:rPr>
              <a:t>Video as we know comes with closed captions. We also run SR on it to get transcripts. </a:t>
            </a:r>
          </a:p>
          <a:p>
            <a:r>
              <a:rPr lang="en-US">
                <a:ea typeface="ＭＳ Ｐゴシック" charset="0"/>
                <a:cs typeface="ＭＳ Ｐゴシック" charset="0"/>
              </a:rPr>
              <a:t>Sometimes the closed captions actually have topic shifts marked in them – typically for news programs. But not always. </a:t>
            </a:r>
          </a:p>
          <a:p>
            <a:r>
              <a:rPr lang="en-US">
                <a:ea typeface="ＭＳ Ｐゴシック" charset="0"/>
                <a:cs typeface="ＭＳ Ｐゴシック" charset="0"/>
              </a:rPr>
              <a:t>And we also markup person names in the text. We would also like to use face recognition for this but for now we are just using text. The general idea is that if you see the same person name appearing on both sides of a sentence then the possibility of the sentence being a boundary should be downweighted. </a:t>
            </a:r>
          </a:p>
          <a:p>
            <a:endParaRPr lang="en-US">
              <a:ea typeface="ＭＳ Ｐゴシック" charset="0"/>
              <a:cs typeface="ＭＳ Ｐゴシック" charset="0"/>
            </a:endParaRPr>
          </a:p>
        </p:txBody>
      </p:sp>
      <p:sp>
        <p:nvSpPr>
          <p:cNvPr id="141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9B6001D7-0924-334B-A30C-F120EA80F49E}" type="slidenum">
              <a:rPr lang="en-US" sz="1200"/>
              <a:pPr/>
              <a:t>16</a:t>
            </a:fld>
            <a:endParaRPr 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charset="0"/>
                <a:cs typeface="ＭＳ Ｐゴシック" charset="0"/>
              </a:rPr>
              <a:t>We </a:t>
            </a:r>
            <a:r>
              <a:rPr lang="en-US" dirty="0">
                <a:ea typeface="ＭＳ Ｐゴシック" charset="0"/>
                <a:cs typeface="ＭＳ Ｐゴシック" charset="0"/>
              </a:rPr>
              <a:t>also look for cue phrases – certain anchors have catch phrases that they love to use. </a:t>
            </a:r>
          </a:p>
          <a:p>
            <a:r>
              <a:rPr lang="en-US" dirty="0">
                <a:ea typeface="ＭＳ Ｐゴシック" charset="0"/>
                <a:cs typeface="ＭＳ Ｐゴシック" charset="0"/>
              </a:rPr>
              <a:t>We also try to identify salient phrases – the idea again being that the chances of you seeing the same salient phrase on the right and left hand side of the boundary is low. </a:t>
            </a:r>
          </a:p>
          <a:p>
            <a:endParaRPr lang="en-US" dirty="0" smtClean="0">
              <a:ea typeface="ＭＳ Ｐゴシック" charset="0"/>
              <a:cs typeface="ＭＳ Ｐゴシック" charset="0"/>
            </a:endParaRPr>
          </a:p>
          <a:p>
            <a:r>
              <a:rPr lang="en-US" dirty="0" smtClean="0"/>
              <a:t>if a word occurs in 2 sentences, then </a:t>
            </a:r>
            <a:r>
              <a:rPr lang="en-US" dirty="0" err="1" smtClean="0"/>
              <a:t>theres</a:t>
            </a:r>
            <a:r>
              <a:rPr lang="en-US" dirty="0" smtClean="0"/>
              <a:t> a link. look for places where the thickness of links is very thin. then those are breaks. the topics are the words with lots of links. link between 2 sentences if they have same words. then u get a weaker link with a high cow values. these are the topic words associated with a segment.</a:t>
            </a:r>
          </a:p>
          <a:p>
            <a:endParaRPr lang="en-US" dirty="0">
              <a:ea typeface="ＭＳ Ｐゴシック" charset="0"/>
              <a:cs typeface="ＭＳ Ｐゴシック" charset="0"/>
            </a:endParaRPr>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AC04F35F-8BF5-0A45-A0F4-2332FE74AC69}" type="slidenum">
              <a:rPr lang="en-US" sz="1200"/>
              <a:pPr/>
              <a:t>17</a:t>
            </a:fld>
            <a:endParaRPr 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700E7172-2696-F941-857E-74E5D30CEF21}" type="slidenum">
              <a:rPr lang="en-US" sz="1200"/>
              <a:pPr/>
              <a:t>18</a:t>
            </a:fld>
            <a:endParaRPr lang="en-US" sz="1200" dirty="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r>
              <a:rPr lang="en-US" dirty="0">
                <a:ea typeface="ＭＳ Ｐゴシック" charset="0"/>
                <a:cs typeface="ＭＳ Ｐゴシック" charset="0"/>
              </a:rPr>
              <a:t>And now we have one more really important textual feature that we call </a:t>
            </a:r>
            <a:r>
              <a:rPr lang="en-US" dirty="0" err="1">
                <a:ea typeface="ＭＳ Ｐゴシック" charset="0"/>
                <a:cs typeface="ＭＳ Ｐゴシック" charset="0"/>
              </a:rPr>
              <a:t>graphy</a:t>
            </a:r>
            <a:r>
              <a:rPr lang="en-US" dirty="0">
                <a:ea typeface="ＭＳ Ｐゴシック" charset="0"/>
                <a:cs typeface="ＭＳ Ｐゴシック" charset="0"/>
              </a:rPr>
              <a:t>. It</a:t>
            </a:r>
            <a:r>
              <a:rPr lang="fr-FR" dirty="0">
                <a:ea typeface="ＭＳ Ｐゴシック" charset="0"/>
                <a:cs typeface="ＭＳ Ｐゴシック" charset="0"/>
              </a:rPr>
              <a:t>’</a:t>
            </a:r>
            <a:r>
              <a:rPr lang="en-US" altLang="ja-JP" dirty="0">
                <a:ea typeface="ＭＳ Ｐゴシック" charset="0"/>
                <a:cs typeface="ＭＳ Ｐゴシック" charset="0"/>
              </a:rPr>
              <a:t>s a g</a:t>
            </a:r>
            <a:r>
              <a:rPr lang="en-US" altLang="ja-JP" sz="1800" dirty="0">
                <a:ea typeface="ＭＳ Ｐゴシック" charset="0"/>
              </a:rPr>
              <a:t>raph Based Algorithm for Topical Segmentation which has state of the art performance. We presented this at ACL last year and I will go into this in a little more </a:t>
            </a:r>
            <a:r>
              <a:rPr lang="en-US" altLang="ja-JP" sz="1800" dirty="0" smtClean="0">
                <a:ea typeface="ＭＳ Ｐゴシック" charset="0"/>
              </a:rPr>
              <a:t>detail</a:t>
            </a:r>
            <a:endParaRPr lang="en-US" sz="2400" dirty="0">
              <a:ea typeface="ＭＳ Ｐゴシック" charset="0"/>
            </a:endParaRPr>
          </a:p>
          <a:p>
            <a:pPr eaLnBrk="1" hangingPunct="1"/>
            <a:endParaRPr lang="en-US" dirty="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a:ln/>
        </p:spPr>
      </p:sp>
      <p:sp>
        <p:nvSpPr>
          <p:cNvPr id="142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There has been prior work done on text </a:t>
            </a:r>
            <a:r>
              <a:rPr lang="en-US" dirty="0" smtClean="0">
                <a:ea typeface="ＭＳ Ｐゴシック" charset="0"/>
                <a:cs typeface="ＭＳ Ｐゴシック" charset="0"/>
              </a:rPr>
              <a:t>segmentation,</a:t>
            </a:r>
            <a:r>
              <a:rPr lang="en-US" baseline="0" dirty="0" smtClean="0">
                <a:ea typeface="ＭＳ Ｐゴシック" charset="0"/>
                <a:cs typeface="ＭＳ Ｐゴシック" charset="0"/>
              </a:rPr>
              <a:t> mostly concentrating on sentence similarity between neighboring sentences and identifying areas of low lexical cohesion</a:t>
            </a:r>
          </a:p>
          <a:p>
            <a:endParaRPr lang="en-US" dirty="0">
              <a:ea typeface="ＭＳ Ｐゴシック" charset="0"/>
              <a:cs typeface="ＭＳ Ｐゴシック" charset="0"/>
            </a:endParaRPr>
          </a:p>
          <a:p>
            <a:r>
              <a:rPr lang="en-US" dirty="0" smtClean="0">
                <a:ea typeface="ＭＳ Ｐゴシック" charset="0"/>
                <a:cs typeface="ＭＳ Ｐゴシック" charset="0"/>
              </a:rPr>
              <a:t>Choi works by</a:t>
            </a:r>
            <a:r>
              <a:rPr lang="en-US" baseline="0" dirty="0" smtClean="0">
                <a:ea typeface="ＭＳ Ｐゴシック" charset="0"/>
                <a:cs typeface="ＭＳ Ｐゴシック" charset="0"/>
              </a:rPr>
              <a:t> building a matrix of sentence similarities while other techniques have used lexical chains. </a:t>
            </a:r>
          </a:p>
          <a:p>
            <a:endParaRPr lang="en-US" dirty="0">
              <a:ea typeface="ＭＳ Ｐゴシック" charset="0"/>
              <a:cs typeface="ＭＳ Ｐゴシック" charset="0"/>
            </a:endParaRPr>
          </a:p>
        </p:txBody>
      </p:sp>
      <p:sp>
        <p:nvSpPr>
          <p:cNvPr id="1423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ED5F0210-D188-3742-9504-6C72C5E0D672}" type="slidenum">
              <a:rPr lang="en-US" sz="1200"/>
              <a:pPr/>
              <a:t>19</a:t>
            </a:fld>
            <a:endParaRPr 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We incorporate these insights into a graph which we then try to segment into topically coherent sections.</a:t>
            </a:r>
          </a:p>
          <a:p>
            <a:r>
              <a:rPr lang="en-US" dirty="0">
                <a:ea typeface="ＭＳ Ｐゴシック" charset="0"/>
                <a:cs typeface="ＭＳ Ｐゴシック" charset="0"/>
              </a:rPr>
              <a:t>Our approach is similar to last 2 approaches but what we want to do is explicitly model the range of a terms influence. We represent </a:t>
            </a:r>
            <a:r>
              <a:rPr lang="en-US" dirty="0" smtClean="0">
                <a:ea typeface="ＭＳ Ｐゴシック" charset="0"/>
                <a:cs typeface="ＭＳ Ｐゴシック" charset="0"/>
              </a:rPr>
              <a:t>this</a:t>
            </a:r>
            <a:r>
              <a:rPr lang="en-US" baseline="0" dirty="0" smtClean="0">
                <a:ea typeface="ＭＳ Ｐゴシック" charset="0"/>
                <a:cs typeface="ＭＳ Ｐゴシック" charset="0"/>
              </a:rPr>
              <a:t> in</a:t>
            </a:r>
            <a:r>
              <a:rPr lang="en-US" dirty="0" smtClean="0">
                <a:ea typeface="ＭＳ Ｐゴシック" charset="0"/>
                <a:cs typeface="ＭＳ Ｐゴシック" charset="0"/>
              </a:rPr>
              <a:t> </a:t>
            </a:r>
            <a:r>
              <a:rPr lang="en-US" dirty="0">
                <a:ea typeface="ＭＳ Ｐゴシック" charset="0"/>
                <a:cs typeface="ＭＳ Ｐゴシック" charset="0"/>
              </a:rPr>
              <a:t>a graph. And then we look for </a:t>
            </a:r>
            <a:r>
              <a:rPr lang="en-US" dirty="0" err="1">
                <a:ea typeface="ＭＳ Ｐゴシック" charset="0"/>
                <a:cs typeface="ＭＳ Ｐゴシック" charset="0"/>
              </a:rPr>
              <a:t>subgraphs</a:t>
            </a:r>
            <a:r>
              <a:rPr lang="en-US" dirty="0">
                <a:ea typeface="ＭＳ Ｐゴシック" charset="0"/>
                <a:cs typeface="ＭＳ Ｐゴシック" charset="0"/>
              </a:rPr>
              <a:t> where discourse coherence is high. </a:t>
            </a:r>
          </a:p>
          <a:p>
            <a:r>
              <a:rPr lang="en-US" dirty="0">
                <a:ea typeface="ＭＳ Ｐゴシック" charset="0"/>
                <a:cs typeface="ＭＳ Ｐゴシック" charset="0"/>
              </a:rPr>
              <a:t>Our hope is that modeling these </a:t>
            </a:r>
            <a:r>
              <a:rPr lang="en-US" dirty="0" smtClean="0">
                <a:ea typeface="ＭＳ Ｐゴシック" charset="0"/>
                <a:cs typeface="ＭＳ Ｐゴシック" charset="0"/>
              </a:rPr>
              <a:t>phenomenon </a:t>
            </a:r>
            <a:r>
              <a:rPr lang="en-US" dirty="0">
                <a:ea typeface="ＭＳ Ｐゴシック" charset="0"/>
                <a:cs typeface="ＭＳ Ｐゴシック" charset="0"/>
              </a:rPr>
              <a:t>will provide a good way to segment text coz segment boundaries will occur where </a:t>
            </a:r>
            <a:r>
              <a:rPr lang="en-US" dirty="0" smtClean="0">
                <a:ea typeface="ＭＳ Ｐゴシック" charset="0"/>
                <a:cs typeface="ＭＳ Ｐゴシック" charset="0"/>
              </a:rPr>
              <a:t>the</a:t>
            </a:r>
            <a:r>
              <a:rPr lang="en-US" baseline="0" dirty="0" smtClean="0">
                <a:ea typeface="ＭＳ Ｐゴシック" charset="0"/>
                <a:cs typeface="ＭＳ Ｐゴシック" charset="0"/>
              </a:rPr>
              <a:t> coherence is low. </a:t>
            </a: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RI is a way of modeling scope of a terms influence beyond the sentence it occurs in. </a:t>
            </a:r>
          </a:p>
          <a:p>
            <a:r>
              <a:rPr lang="en-US" dirty="0">
                <a:ea typeface="ＭＳ Ｐゴシック" charset="0"/>
                <a:cs typeface="ＭＳ Ｐゴシック" charset="0"/>
              </a:rPr>
              <a:t>We use a corpus of </a:t>
            </a:r>
            <a:r>
              <a:rPr lang="en-US" dirty="0" err="1">
                <a:ea typeface="ＭＳ Ｐゴシック" charset="0"/>
                <a:cs typeface="ＭＳ Ｐゴシック" charset="0"/>
              </a:rPr>
              <a:t>nytimes</a:t>
            </a:r>
            <a:r>
              <a:rPr lang="en-US" dirty="0">
                <a:ea typeface="ＭＳ Ｐゴシック" charset="0"/>
                <a:cs typeface="ＭＳ Ｐゴシック" charset="0"/>
              </a:rPr>
              <a:t> – basically </a:t>
            </a:r>
            <a:r>
              <a:rPr lang="en-US" dirty="0" err="1">
                <a:ea typeface="ＭＳ Ｐゴシック" charset="0"/>
                <a:cs typeface="ＭＳ Ｐゴシック" charset="0"/>
              </a:rPr>
              <a:t>pmi</a:t>
            </a:r>
            <a:r>
              <a:rPr lang="en-US" dirty="0">
                <a:ea typeface="ＭＳ Ｐゴシック" charset="0"/>
                <a:cs typeface="ＭＳ Ｐゴシック" charset="0"/>
              </a:rPr>
              <a:t> values </a:t>
            </a:r>
            <a:r>
              <a:rPr lang="en-US" dirty="0" err="1">
                <a:ea typeface="ＭＳ Ｐゴシック" charset="0"/>
                <a:cs typeface="ＭＳ Ｐゴシック" charset="0"/>
              </a:rPr>
              <a:t>nxn</a:t>
            </a:r>
            <a:r>
              <a:rPr lang="en-US" dirty="0">
                <a:ea typeface="ＭＳ Ｐゴシック" charset="0"/>
                <a:cs typeface="ＭＳ Ｐゴシック" charset="0"/>
              </a:rPr>
              <a:t> matric of </a:t>
            </a:r>
            <a:r>
              <a:rPr lang="en-US" dirty="0" err="1">
                <a:ea typeface="ＭＳ Ｐゴシック" charset="0"/>
                <a:cs typeface="ＭＳ Ｐゴシック" charset="0"/>
              </a:rPr>
              <a:t>pmi</a:t>
            </a:r>
            <a:r>
              <a:rPr lang="en-US" dirty="0">
                <a:ea typeface="ＭＳ Ｐゴシック" charset="0"/>
                <a:cs typeface="ＭＳ Ｐゴシック" charset="0"/>
              </a:rPr>
              <a:t> values. </a:t>
            </a:r>
          </a:p>
          <a:p>
            <a:r>
              <a:rPr lang="en-US" dirty="0">
                <a:ea typeface="ＭＳ Ｐゴシック" charset="0"/>
                <a:cs typeface="ＭＳ Ｐゴシック" charset="0"/>
              </a:rPr>
              <a:t>We use </a:t>
            </a:r>
            <a:r>
              <a:rPr lang="en-US" dirty="0" err="1">
                <a:ea typeface="ＭＳ Ｐゴシック" charset="0"/>
                <a:cs typeface="ＭＳ Ｐゴシック" charset="0"/>
              </a:rPr>
              <a:t>pointwise</a:t>
            </a:r>
            <a:r>
              <a:rPr lang="en-US" dirty="0">
                <a:ea typeface="ＭＳ Ｐゴシック" charset="0"/>
                <a:cs typeface="ＭＳ Ｐゴシック" charset="0"/>
              </a:rPr>
              <a:t> mutual info between a term and terms near it to determine whether additional sentences should be included in the </a:t>
            </a:r>
          </a:p>
          <a:p>
            <a:endParaRPr lang="en-US" dirty="0">
              <a:ea typeface="ＭＳ Ｐゴシック" charset="0"/>
              <a:cs typeface="ＭＳ Ｐゴシック" charset="0"/>
            </a:endParaRPr>
          </a:p>
          <a:p>
            <a:r>
              <a:rPr lang="en-US" dirty="0">
                <a:ea typeface="ＭＳ Ｐゴシック" charset="0"/>
                <a:cs typeface="ＭＳ Ｐゴシック" charset="0"/>
              </a:rPr>
              <a:t>We build </a:t>
            </a:r>
            <a:r>
              <a:rPr lang="en-US" dirty="0" err="1">
                <a:ea typeface="ＭＳ Ｐゴシック" charset="0"/>
                <a:cs typeface="ＭＳ Ｐゴシック" charset="0"/>
              </a:rPr>
              <a:t>ri</a:t>
            </a:r>
            <a:r>
              <a:rPr lang="en-US" dirty="0">
                <a:ea typeface="ＭＳ Ｐゴシック" charset="0"/>
                <a:cs typeface="ＭＳ Ｐゴシック" charset="0"/>
              </a:rPr>
              <a:t> for a term based on </a:t>
            </a:r>
            <a:r>
              <a:rPr lang="en-US" dirty="0" err="1">
                <a:ea typeface="ＭＳ Ｐゴシック" charset="0"/>
                <a:cs typeface="ＭＳ Ｐゴシック" charset="0"/>
              </a:rPr>
              <a:t>pmi</a:t>
            </a:r>
            <a:r>
              <a:rPr lang="en-US" dirty="0">
                <a:ea typeface="ＭＳ Ｐゴシック" charset="0"/>
                <a:cs typeface="ＭＳ Ｐゴシック" charset="0"/>
              </a:rPr>
              <a:t> values between that term and other terms </a:t>
            </a:r>
            <a:r>
              <a:rPr lang="en-US" dirty="0" smtClean="0">
                <a:ea typeface="ＭＳ Ｐゴシック" charset="0"/>
                <a:cs typeface="ＭＳ Ｐゴシック" charset="0"/>
              </a:rPr>
              <a:t>occurring </a:t>
            </a:r>
            <a:r>
              <a:rPr lang="en-US" dirty="0">
                <a:ea typeface="ＭＳ Ｐゴシック" charset="0"/>
                <a:cs typeface="ＭＳ Ｐゴシック" charset="0"/>
              </a:rPr>
              <a:t>in neighboring sentences. If the following </a:t>
            </a:r>
            <a:r>
              <a:rPr lang="en-US" dirty="0" smtClean="0">
                <a:ea typeface="ＭＳ Ｐゴシック" charset="0"/>
                <a:cs typeface="ＭＳ Ｐゴシック" charset="0"/>
              </a:rPr>
              <a:t>sentence </a:t>
            </a:r>
            <a:r>
              <a:rPr lang="en-US" dirty="0">
                <a:ea typeface="ＭＳ Ｐゴシック" charset="0"/>
                <a:cs typeface="ＭＳ Ｐゴシック" charset="0"/>
              </a:rPr>
              <a:t>has high </a:t>
            </a:r>
            <a:r>
              <a:rPr lang="en-US" dirty="0" err="1">
                <a:ea typeface="ＭＳ Ｐゴシック" charset="0"/>
                <a:cs typeface="ＭＳ Ｐゴシック" charset="0"/>
              </a:rPr>
              <a:t>pmi</a:t>
            </a:r>
            <a:r>
              <a:rPr lang="en-US" dirty="0">
                <a:ea typeface="ＭＳ Ｐゴシック" charset="0"/>
                <a:cs typeface="ＭＳ Ｐゴシック" charset="0"/>
              </a:rPr>
              <a:t> terms, then we extend that interval. </a:t>
            </a:r>
          </a:p>
          <a:p>
            <a:endParaRPr lang="en-US" dirty="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ChangeArrowheads="1" noTextEdit="1"/>
          </p:cNvSpPr>
          <p:nvPr>
            <p:ph type="sldImg"/>
          </p:nvPr>
        </p:nvSpPr>
        <p:spPr>
          <a:ln/>
        </p:spPr>
      </p:sp>
      <p:sp>
        <p:nvSpPr>
          <p:cNvPr id="501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There are various linguistic and statistical features that are used in calculating RIs – u can talk to me offline for more details. </a:t>
            </a:r>
          </a:p>
          <a:p>
            <a:endParaRPr lang="en-US" dirty="0">
              <a:ea typeface="ＭＳ Ｐゴシック" charset="0"/>
              <a:cs typeface="ＭＳ Ｐゴシック" charset="0"/>
            </a:endParaRPr>
          </a:p>
          <a:p>
            <a:r>
              <a:rPr lang="en-US" dirty="0">
                <a:ea typeface="ＭＳ Ｐゴシック" charset="0"/>
                <a:cs typeface="ＭＳ Ｐゴシック" charset="0"/>
              </a:rPr>
              <a:t>In addition, we limit the expansion of relevance intervals by noting large scale vocab shifts in document using a modified version of </a:t>
            </a:r>
            <a:r>
              <a:rPr lang="en-US" dirty="0" err="1">
                <a:ea typeface="ＭＳ Ｐゴシック" charset="0"/>
                <a:cs typeface="ＭＳ Ｐゴシック" charset="0"/>
              </a:rPr>
              <a:t>chois</a:t>
            </a:r>
            <a:r>
              <a:rPr lang="en-US" dirty="0">
                <a:ea typeface="ＭＳ Ｐゴシック" charset="0"/>
                <a:cs typeface="ＭＳ Ｐゴシック" charset="0"/>
              </a:rPr>
              <a:t> </a:t>
            </a:r>
            <a:r>
              <a:rPr lang="en-US" dirty="0" err="1">
                <a:ea typeface="ＭＳ Ｐゴシック" charset="0"/>
                <a:cs typeface="ＭＳ Ｐゴシック" charset="0"/>
              </a:rPr>
              <a:t>algo</a:t>
            </a:r>
            <a:r>
              <a:rPr lang="en-US" dirty="0">
                <a:ea typeface="ＭＳ Ｐゴシック" charset="0"/>
                <a:cs typeface="ＭＳ Ｐゴシック" charset="0"/>
              </a:rPr>
              <a:t>. </a:t>
            </a: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2F14A523-C527-5140-8A86-C3352D180411}" type="slidenum">
              <a:rPr lang="en-US" sz="1200"/>
              <a:pPr/>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Each of these </a:t>
            </a:r>
            <a:r>
              <a:rPr lang="en-US" dirty="0" smtClean="0">
                <a:ea typeface="ＭＳ Ｐゴシック" charset="0"/>
                <a:cs typeface="ＭＳ Ｐゴシック" charset="0"/>
              </a:rPr>
              <a:t>occurrences </a:t>
            </a:r>
            <a:r>
              <a:rPr lang="en-US" dirty="0">
                <a:ea typeface="ＭＳ Ｐゴシック" charset="0"/>
                <a:cs typeface="ＭＳ Ｐゴシック" charset="0"/>
              </a:rPr>
              <a:t>is </a:t>
            </a:r>
            <a:r>
              <a:rPr lang="en-US" dirty="0" smtClean="0">
                <a:ea typeface="ＭＳ Ｐゴシック" charset="0"/>
                <a:cs typeface="ＭＳ Ｐゴシック" charset="0"/>
              </a:rPr>
              <a:t>seed </a:t>
            </a:r>
            <a:r>
              <a:rPr lang="en-US" dirty="0">
                <a:ea typeface="ＭＳ Ｐゴシック" charset="0"/>
                <a:cs typeface="ＭＳ Ｐゴシック" charset="0"/>
              </a:rPr>
              <a:t>for a </a:t>
            </a:r>
            <a:r>
              <a:rPr lang="en-US" dirty="0" err="1">
                <a:ea typeface="ＭＳ Ｐゴシック" charset="0"/>
                <a:cs typeface="ＭＳ Ｐゴシック" charset="0"/>
              </a:rPr>
              <a:t>ri</a:t>
            </a:r>
            <a:r>
              <a:rPr lang="en-US" dirty="0">
                <a:ea typeface="ＭＳ Ｐゴシック" charset="0"/>
                <a:cs typeface="ＭＳ Ｐゴシック" charset="0"/>
              </a:rPr>
              <a:t>. And we expand the </a:t>
            </a:r>
            <a:r>
              <a:rPr lang="en-US" dirty="0" err="1">
                <a:ea typeface="ＭＳ Ｐゴシック" charset="0"/>
                <a:cs typeface="ＭＳ Ｐゴシック" charset="0"/>
              </a:rPr>
              <a:t>ri</a:t>
            </a:r>
            <a:r>
              <a:rPr lang="en-US" dirty="0">
                <a:ea typeface="ＭＳ Ｐゴシック" charset="0"/>
                <a:cs typeface="ＭＳ Ｐゴシック" charset="0"/>
              </a:rPr>
              <a:t> according to terms in adjacent sentences.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Expansion stops when there arent enough related terms. </a:t>
            </a:r>
          </a:p>
          <a:p>
            <a:endParaRPr lang="en-US">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Since the 2 intervals are close together, they are ultimately merged into one itnerval for squatter.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Once we have ris we can start constructing our graphs. </a:t>
            </a:r>
          </a:p>
          <a:p>
            <a:endParaRPr lang="en-US">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Heres a toy discourse to illustrate how the graphs are constructed.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We being by creating RIs for the contentful words. So for ex: RI for dog will go from sentence 1 -3 and so forth</a:t>
            </a:r>
          </a:p>
          <a:p>
            <a:r>
              <a:rPr lang="en-US">
                <a:ea typeface="ＭＳ Ｐゴシック" charset="0"/>
                <a:cs typeface="ＭＳ Ｐゴシック" charset="0"/>
              </a:rPr>
              <a:t> </a:t>
            </a: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1D1DC362-89E9-7143-BABF-69C1DA9F2F5D}" type="slidenum">
              <a:rPr lang="en-US" sz="1200"/>
              <a:pPr/>
              <a:t>29</a:t>
            </a:fld>
            <a:endParaRPr 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Now we transform each </a:t>
            </a:r>
            <a:r>
              <a:rPr lang="en-US" dirty="0" err="1">
                <a:ea typeface="ＭＳ Ｐゴシック" charset="0"/>
                <a:cs typeface="ＭＳ Ｐゴシック" charset="0"/>
              </a:rPr>
              <a:t>ri</a:t>
            </a:r>
            <a:r>
              <a:rPr lang="en-US" dirty="0">
                <a:ea typeface="ＭＳ Ｐゴシック" charset="0"/>
                <a:cs typeface="ＭＳ Ｐゴシック" charset="0"/>
              </a:rPr>
              <a:t> into a set of nodes, one for each sentence that the </a:t>
            </a:r>
            <a:r>
              <a:rPr lang="en-US" dirty="0" err="1">
                <a:ea typeface="ＭＳ Ｐゴシック" charset="0"/>
                <a:cs typeface="ＭＳ Ｐゴシック" charset="0"/>
              </a:rPr>
              <a:t>ris</a:t>
            </a:r>
            <a:r>
              <a:rPr lang="en-US" dirty="0">
                <a:ea typeface="ＭＳ Ｐゴシック" charset="0"/>
                <a:cs typeface="ＭＳ Ｐゴシック" charset="0"/>
              </a:rPr>
              <a:t> covers. So u can see that </a:t>
            </a:r>
            <a:r>
              <a:rPr lang="en-US" dirty="0" err="1">
                <a:ea typeface="ＭＳ Ｐゴシック" charset="0"/>
                <a:cs typeface="ＭＳ Ｐゴシック" charset="0"/>
              </a:rPr>
              <a:t>theres</a:t>
            </a:r>
            <a:r>
              <a:rPr lang="en-US" dirty="0">
                <a:ea typeface="ＭＳ Ｐゴシック" charset="0"/>
                <a:cs typeface="ＭＳ Ｐゴシック" charset="0"/>
              </a:rPr>
              <a:t> a node for dog in sentence 1, 2 &amp; 3. </a:t>
            </a:r>
          </a:p>
          <a:p>
            <a:endParaRPr lang="en-US" dirty="0">
              <a:ea typeface="ＭＳ Ｐゴシック" charset="0"/>
              <a:cs typeface="ＭＳ Ｐゴシック" charset="0"/>
            </a:endParaRPr>
          </a:p>
          <a:p>
            <a:r>
              <a:rPr lang="en-US" dirty="0">
                <a:ea typeface="ＭＳ Ｐゴシック" charset="0"/>
                <a:cs typeface="ＭＳ Ｐゴシック" charset="0"/>
              </a:rPr>
              <a:t>Assume that the </a:t>
            </a:r>
            <a:r>
              <a:rPr lang="en-US" dirty="0" err="1">
                <a:ea typeface="ＭＳ Ｐゴシック" charset="0"/>
                <a:cs typeface="ＭＳ Ｐゴシック" charset="0"/>
              </a:rPr>
              <a:t>ri</a:t>
            </a:r>
            <a:r>
              <a:rPr lang="en-US" dirty="0">
                <a:ea typeface="ＭＳ Ｐゴシック" charset="0"/>
                <a:cs typeface="ＭＳ Ｐゴシック" charset="0"/>
              </a:rPr>
              <a:t> for dog which occurs in 1</a:t>
            </a:r>
            <a:r>
              <a:rPr lang="en-US" baseline="30000" dirty="0">
                <a:ea typeface="ＭＳ Ｐゴシック" charset="0"/>
                <a:cs typeface="ＭＳ Ｐゴシック" charset="0"/>
              </a:rPr>
              <a:t>st</a:t>
            </a:r>
            <a:r>
              <a:rPr lang="en-US" dirty="0">
                <a:ea typeface="ＭＳ Ｐゴシック" charset="0"/>
                <a:cs typeface="ＭＳ Ｐゴシック" charset="0"/>
              </a:rPr>
              <a:t> sentence, extends from sentence 1 to sentence 3, then we create nodes for dog in each of these sentences. </a:t>
            </a: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645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7F456C81-5A24-B641-8A3F-B07C79459671}" type="slidenum">
              <a:rPr lang="en-US" sz="1200"/>
              <a:pPr/>
              <a:t>30</a:t>
            </a:fld>
            <a:endParaRPr 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665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13F3491B-22A7-E645-B82A-D1CFAE831BE9}" type="slidenum">
              <a:rPr lang="en-US" sz="1200"/>
              <a:pPr/>
              <a:t>31</a:t>
            </a:fld>
            <a:endParaRPr 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a:ln/>
        </p:spPr>
      </p:sp>
      <p:sp>
        <p:nvSpPr>
          <p:cNvPr id="686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We start out with connection strength between 2 different terms, say dog and park as their normalized pmi value. (called s(x,y))</a:t>
            </a:r>
          </a:p>
          <a:p>
            <a:endParaRPr lang="en-US">
              <a:ea typeface="ＭＳ Ｐゴシック" charset="0"/>
              <a:cs typeface="ＭＳ Ｐゴシック" charset="0"/>
            </a:endParaRPr>
          </a:p>
        </p:txBody>
      </p:sp>
      <p:sp>
        <p:nvSpPr>
          <p:cNvPr id="686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1AD8DDC2-252A-C846-B3FC-EAAFD6FF9517}" type="slidenum">
              <a:rPr lang="en-US" sz="1200"/>
              <a:pPr/>
              <a:t>32</a:t>
            </a:fld>
            <a:endParaRPr 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We want to amplify the connection strength between dog and park coz we have the word leash in context.</a:t>
            </a:r>
          </a:p>
          <a:p>
            <a:endParaRPr lang="en-US">
              <a:ea typeface="ＭＳ Ｐゴシック" charset="0"/>
              <a:cs typeface="ＭＳ Ｐゴシック" charset="0"/>
            </a:endParaRPr>
          </a:p>
          <a:p>
            <a:endParaRPr lang="en-US">
              <a:ea typeface="ＭＳ Ｐゴシック" charset="0"/>
              <a:cs typeface="ＭＳ Ｐゴシック"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E2E444AB-DDD7-CB4F-B38F-07C43A0BB2E4}" type="slidenum">
              <a:rPr lang="en-US" sz="1200"/>
              <a:pPr/>
              <a:t>33</a:t>
            </a:fld>
            <a:endParaRPr 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a:p>
            <a:r>
              <a:rPr lang="en-US" dirty="0">
                <a:ea typeface="ＭＳ Ｐゴシック" charset="0"/>
                <a:cs typeface="ＭＳ Ｐゴシック" charset="0"/>
              </a:rPr>
              <a:t>TV as we know is a very rich medium – lots going on in a video. But navigating </a:t>
            </a:r>
            <a:r>
              <a:rPr lang="en-US" dirty="0" err="1">
                <a:ea typeface="ＭＳ Ｐゴシック" charset="0"/>
                <a:cs typeface="ＭＳ Ｐゴシック" charset="0"/>
              </a:rPr>
              <a:t>tv</a:t>
            </a:r>
            <a:r>
              <a:rPr lang="en-US" dirty="0">
                <a:ea typeface="ＭＳ Ｐゴシック" charset="0"/>
                <a:cs typeface="ＭＳ Ｐゴシック" charset="0"/>
              </a:rPr>
              <a:t> is still a very linear experience. We are used to browsing the web these days where we can jump from hyperlink to hyperlink but the way we consume video is still like we did in the 80s. We go from channel to channel , with not too much information available in terms of what we are watching. Clearly there must be a better way</a:t>
            </a:r>
          </a:p>
          <a:p>
            <a:r>
              <a:rPr lang="en-US" dirty="0">
                <a:ea typeface="ＭＳ Ｐゴシック" charset="0"/>
                <a:cs typeface="ＭＳ Ｐゴシック" charset="0"/>
              </a:rPr>
              <a:t>There are lots of research and surveys that show consumers these days visit websites related to the program they are watching currently in search of information. </a:t>
            </a:r>
          </a:p>
          <a:p>
            <a:endParaRPr lang="en-US" dirty="0">
              <a:ea typeface="ＭＳ Ｐゴシック" charset="0"/>
              <a:cs typeface="ＭＳ Ｐゴシック" charset="0"/>
            </a:endParaRPr>
          </a:p>
          <a:p>
            <a:r>
              <a:rPr lang="en-US" dirty="0">
                <a:ea typeface="ＭＳ Ｐゴシック" charset="0"/>
                <a:cs typeface="ＭＳ Ｐゴシック" charset="0"/>
              </a:rPr>
              <a:t>How can we support a more intuitive and fun way of navigating all the thousands of hours of video content that we provide ?</a:t>
            </a: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CCFD5EB8-7799-E94B-AE91-6EE7289BB3A7}" type="slidenum">
              <a:rPr lang="en-US" sz="1200"/>
              <a:pPr/>
              <a:t>3</a:t>
            </a:fld>
            <a:endParaRPr 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ln/>
        </p:spPr>
      </p:sp>
      <p:sp>
        <p:nvSpPr>
          <p:cNvPr id="727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So in general, we amplify the connection </a:t>
            </a:r>
            <a:r>
              <a:rPr lang="en-US" dirty="0" smtClean="0">
                <a:ea typeface="ＭＳ Ｐゴシック" charset="0"/>
                <a:cs typeface="ＭＳ Ｐゴシック" charset="0"/>
              </a:rPr>
              <a:t>strength </a:t>
            </a:r>
            <a:r>
              <a:rPr lang="en-US" dirty="0">
                <a:ea typeface="ＭＳ Ｐゴシック" charset="0"/>
                <a:cs typeface="ＭＳ Ｐゴシック" charset="0"/>
              </a:rPr>
              <a:t>of a  &amp; b with the product of </a:t>
            </a:r>
            <a:r>
              <a:rPr lang="en-US" dirty="0" smtClean="0">
                <a:ea typeface="ＭＳ Ｐゴシック" charset="0"/>
                <a:cs typeface="ＭＳ Ｐゴシック" charset="0"/>
              </a:rPr>
              <a:t>contextual </a:t>
            </a:r>
            <a:r>
              <a:rPr lang="en-US" dirty="0">
                <a:ea typeface="ＭＳ Ｐゴシック" charset="0"/>
                <a:cs typeface="ＭＳ Ｐゴシック" charset="0"/>
              </a:rPr>
              <a:t>term x with a &amp; x with b. </a:t>
            </a:r>
          </a:p>
          <a:p>
            <a:endParaRPr lang="en-US" dirty="0">
              <a:ea typeface="ＭＳ Ｐゴシック" charset="0"/>
              <a:cs typeface="ＭＳ Ｐゴシック" charset="0"/>
            </a:endParaRPr>
          </a:p>
          <a:p>
            <a:r>
              <a:rPr lang="en-US" dirty="0">
                <a:ea typeface="ＭＳ Ｐゴシック" charset="0"/>
                <a:cs typeface="ＭＳ Ｐゴシック" charset="0"/>
              </a:rPr>
              <a:t>we use this formula. We add the products of strengths with a &amp; b. </a:t>
            </a:r>
          </a:p>
          <a:p>
            <a:r>
              <a:rPr lang="en-US" dirty="0">
                <a:ea typeface="ＭＳ Ｐゴシック" charset="0"/>
                <a:cs typeface="ＭＳ Ｐゴシック" charset="0"/>
              </a:rPr>
              <a:t>So formula generalizes to that. </a:t>
            </a:r>
          </a:p>
          <a:p>
            <a:endParaRPr lang="en-US" dirty="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ln/>
        </p:spPr>
      </p:sp>
      <p:sp>
        <p:nvSpPr>
          <p:cNvPr id="747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Result is a graph with edges connecting term nodes in one sentece with term nodes in the following sentences. But many of theosee edges have low connection strengths. So we filter out such edges. </a:t>
            </a:r>
          </a:p>
          <a:p>
            <a:r>
              <a:rPr lang="en-US">
                <a:ea typeface="ＭＳ Ｐゴシック" charset="0"/>
                <a:cs typeface="ＭＳ Ｐゴシック" charset="0"/>
              </a:rPr>
              <a:t>so in our toy example u would end up with 2 subgraphs, one for the first 3 sentences and other for the last 3. each subgraph correspdong to a topically coherent segment.</a:t>
            </a:r>
          </a:p>
          <a:p>
            <a:r>
              <a:rPr lang="en-US">
                <a:ea typeface="ＭＳ Ｐゴシック" charset="0"/>
                <a:cs typeface="ＭＳ Ｐゴシック" charset="0"/>
              </a:rPr>
              <a:t> </a:t>
            </a:r>
          </a:p>
          <a:p>
            <a:r>
              <a:rPr lang="en-US">
                <a:ea typeface="ＭＳ Ｐゴシック" charset="0"/>
                <a:cs typeface="ＭＳ Ｐゴシック" charset="0"/>
              </a:rPr>
              <a:t>So we can see these 2 regions fall out, once we filter out edges of weak connection strength. </a:t>
            </a:r>
          </a:p>
          <a:p>
            <a:endParaRPr lang="en-US">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This is a graph after filtering low weight edges out – u can see u end up with some very dense areas. </a:t>
            </a:r>
          </a:p>
          <a:p>
            <a:endParaRPr lang="en-US" dirty="0">
              <a:ea typeface="ＭＳ Ｐゴシック" charset="0"/>
              <a:cs typeface="ＭＳ Ｐゴシック" charset="0"/>
            </a:endParaRPr>
          </a:p>
          <a:p>
            <a:r>
              <a:rPr lang="en-US" dirty="0">
                <a:ea typeface="ＭＳ Ｐゴシック" charset="0"/>
                <a:cs typeface="ＭＳ Ｐゴシック" charset="0"/>
              </a:rPr>
              <a:t>Make it clear that this is post filtering.</a:t>
            </a:r>
          </a:p>
          <a:p>
            <a:r>
              <a:rPr lang="en-US" dirty="0">
                <a:ea typeface="ＭＳ Ｐゴシック" charset="0"/>
                <a:cs typeface="ＭＳ Ｐゴシック" charset="0"/>
              </a:rPr>
              <a:t> </a:t>
            </a:r>
          </a:p>
          <a:p>
            <a:r>
              <a:rPr lang="en-US" dirty="0">
                <a:ea typeface="ＭＳ Ｐゴシック" charset="0"/>
                <a:cs typeface="ＭＳ Ｐゴシック" charset="0"/>
              </a:rPr>
              <a:t>Lets look at a real example. 1</a:t>
            </a:r>
            <a:r>
              <a:rPr lang="en-US" baseline="30000" dirty="0">
                <a:ea typeface="ＭＳ Ｐゴシック" charset="0"/>
                <a:cs typeface="ＭＳ Ｐゴシック" charset="0"/>
              </a:rPr>
              <a:t>st</a:t>
            </a:r>
            <a:r>
              <a:rPr lang="en-US" dirty="0">
                <a:ea typeface="ＭＳ Ｐゴシック" charset="0"/>
                <a:cs typeface="ＭＳ Ｐゴシック" charset="0"/>
              </a:rPr>
              <a:t> 8 minutes of an episodes of Bizarre Foods.</a:t>
            </a:r>
          </a:p>
          <a:p>
            <a:endParaRPr lang="en-US" dirty="0">
              <a:ea typeface="ＭＳ Ｐゴシック" charset="0"/>
              <a:cs typeface="ＭＳ Ｐゴシック" charset="0"/>
            </a:endParaRPr>
          </a:p>
          <a:p>
            <a:pPr defTabSz="924916">
              <a:defRPr/>
            </a:pPr>
            <a:r>
              <a:rPr lang="en-US" dirty="0" smtClean="0">
                <a:ea typeface="ＭＳ Ｐゴシック" charset="0"/>
                <a:cs typeface="ＭＳ Ｐゴシック" charset="0"/>
              </a:rPr>
              <a:t>make sure to explain that vertical</a:t>
            </a:r>
            <a:r>
              <a:rPr lang="en-US" baseline="0" dirty="0" smtClean="0">
                <a:ea typeface="ＭＳ Ｐゴシック" charset="0"/>
                <a:cs typeface="ＭＳ Ｐゴシック" charset="0"/>
              </a:rPr>
              <a:t> dimension represents time (or sentence number, and the horizontal dimension does too, in a way; the separate pieces of the graph arranged horizontally left to right are just continuations, where there were no strong connections with the preceding piece.</a:t>
            </a:r>
            <a:endParaRPr lang="en-US" dirty="0" smtClean="0">
              <a:ea typeface="ＭＳ Ｐゴシック" charset="0"/>
              <a:cs typeface="ＭＳ Ｐゴシック" charset="0"/>
            </a:endParaRPr>
          </a:p>
          <a:p>
            <a:endParaRPr lang="en-US" dirty="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ln/>
        </p:spPr>
      </p:sp>
      <p:sp>
        <p:nvSpPr>
          <p:cNvPr id="788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Graph edges getting sparse near topic boundaries. </a:t>
            </a:r>
          </a:p>
          <a:p>
            <a:endParaRPr lang="en-US" dirty="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ln/>
        </p:spPr>
      </p:sp>
      <p:sp>
        <p:nvSpPr>
          <p:cNvPr id="808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U will notice that there are very few terms that occur on both sides of the potential boundary at sentence 192</a:t>
            </a:r>
          </a:p>
          <a:p>
            <a:endParaRPr lang="en-US">
              <a:ea typeface="ＭＳ Ｐゴシック" charset="0"/>
              <a:cs typeface="ＭＳ Ｐゴシック" charset="0"/>
            </a:endParaRPr>
          </a:p>
          <a:p>
            <a:endParaRPr lang="en-US">
              <a:ea typeface="ＭＳ Ｐゴシック" charset="0"/>
              <a:cs typeface="ＭＳ Ｐゴシック" charset="0"/>
            </a:endParaRPr>
          </a:p>
          <a:p>
            <a:r>
              <a:rPr lang="en-US">
                <a:ea typeface="ＭＳ Ｐゴシック" charset="0"/>
                <a:cs typeface="ＭＳ Ｐゴシック" charset="0"/>
              </a:rPr>
              <a:t>Throw this out !!</a:t>
            </a:r>
          </a:p>
          <a:p>
            <a:endParaRPr lang="en-US">
              <a:ea typeface="ＭＳ Ｐゴシック" charset="0"/>
              <a:cs typeface="ＭＳ Ｐゴシック" charset="0"/>
            </a:endParaRPr>
          </a:p>
          <a:p>
            <a:endParaRPr lang="en-US">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40</a:t>
            </a:fld>
            <a:endParaRPr lang="en-US"/>
          </a:p>
        </p:txBody>
      </p:sp>
    </p:spTree>
    <p:extLst>
      <p:ext uri="{BB962C8B-B14F-4D97-AF65-F5344CB8AC3E}">
        <p14:creationId xmlns:p14="http://schemas.microsoft.com/office/powerpoint/2010/main" val="2625967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a:ln/>
        </p:spPr>
      </p:sp>
      <p:sp>
        <p:nvSpPr>
          <p:cNvPr id="143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We essentially use the brightness and contrast of the images to find text like regions. There are some thresholding and filtering to find the connected components. </a:t>
            </a:r>
          </a:p>
          <a:p>
            <a:endParaRPr lang="en-US">
              <a:ea typeface="ＭＳ Ｐゴシック" charset="0"/>
              <a:cs typeface="ＭＳ Ｐゴシック" charset="0"/>
            </a:endParaRPr>
          </a:p>
        </p:txBody>
      </p:sp>
      <p:sp>
        <p:nvSpPr>
          <p:cNvPr id="143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03F099CE-5609-F441-9E55-E87639806407}" type="slidenum">
              <a:rPr lang="en-US" sz="1200"/>
              <a:pPr/>
              <a:t>42</a:t>
            </a:fld>
            <a:endParaRPr 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a:ln/>
        </p:spPr>
      </p:sp>
      <p:sp>
        <p:nvSpPr>
          <p:cNvPr id="1443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Once we have identified text regions, we pass on the binarzed image through the ocr process. </a:t>
            </a:r>
          </a:p>
          <a:p>
            <a:r>
              <a:rPr lang="en-US">
                <a:ea typeface="ＭＳ Ｐゴシック" charset="0"/>
                <a:cs typeface="ＭＳ Ｐゴシック" charset="0"/>
              </a:rPr>
              <a:t>Its stll very error prone and requires a ton of pre &amp; post processing. But its one of our most useful features when present</a:t>
            </a:r>
          </a:p>
          <a:p>
            <a:endParaRPr lang="en-US">
              <a:ea typeface="ＭＳ Ｐゴシック" charset="0"/>
              <a:cs typeface="ＭＳ Ｐゴシック" charset="0"/>
            </a:endParaRPr>
          </a:p>
        </p:txBody>
      </p:sp>
      <p:sp>
        <p:nvSpPr>
          <p:cNvPr id="1443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FEA1F39A-8D01-E542-B576-14A2172C2465}" type="slidenum">
              <a:rPr lang="en-US" sz="1200"/>
              <a:pPr/>
              <a:t>43</a:t>
            </a:fld>
            <a:endParaRPr 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5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8EEAAC16-4CFD-9445-8486-B1D633F95AF3}" type="slidenum">
              <a:rPr lang="en-US" sz="1200"/>
              <a:pPr/>
              <a:t>44</a:t>
            </a:fld>
            <a:endParaRPr 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E5418006-ECB8-BD42-B07D-86303FA877E0}" type="slidenum">
              <a:rPr lang="en-US" sz="1200"/>
              <a:pPr/>
              <a:t>45</a:t>
            </a:fld>
            <a:endParaRPr 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Now video navigation and browsing is not a new problem – there's been lots of prior work particularly at </a:t>
            </a:r>
            <a:r>
              <a:rPr lang="en-US" dirty="0" err="1">
                <a:ea typeface="ＭＳ Ｐゴシック" charset="0"/>
                <a:cs typeface="ＭＳ Ｐゴシック" charset="0"/>
              </a:rPr>
              <a:t>trecvid</a:t>
            </a:r>
            <a:r>
              <a:rPr lang="en-US" dirty="0">
                <a:ea typeface="ＭＳ Ｐゴシック" charset="0"/>
                <a:cs typeface="ＭＳ Ｐゴシック" charset="0"/>
              </a:rPr>
              <a:t> but because of the semantic gap that exists, right now we are still only able to do low level markups like shots , and text query matches. But this sort of thing is not good enough for </a:t>
            </a:r>
            <a:r>
              <a:rPr lang="en-US" dirty="0" err="1">
                <a:ea typeface="ＭＳ Ｐゴシック" charset="0"/>
                <a:cs typeface="ＭＳ Ｐゴシック" charset="0"/>
              </a:rPr>
              <a:t>tv</a:t>
            </a:r>
            <a:r>
              <a:rPr lang="en-US" dirty="0">
                <a:ea typeface="ＭＳ Ｐゴシック" charset="0"/>
                <a:cs typeface="ＭＳ Ｐゴシック" charset="0"/>
              </a:rPr>
              <a:t> search and browse. </a:t>
            </a:r>
          </a:p>
          <a:p>
            <a:r>
              <a:rPr lang="en-US" dirty="0">
                <a:ea typeface="ＭＳ Ｐゴシック" charset="0"/>
                <a:cs typeface="ＭＳ Ｐゴシック" charset="0"/>
              </a:rPr>
              <a:t>When it comes to television, we need a better understanding of the video so we can split it into individual semantic units that can stand on their own. Our hope is that if we can break programs into base units, then these can be rearranged and presented to the </a:t>
            </a:r>
            <a:r>
              <a:rPr lang="en-US" dirty="0" smtClean="0">
                <a:ea typeface="ＭＳ Ｐゴシック" charset="0"/>
                <a:cs typeface="ＭＳ Ｐゴシック" charset="0"/>
              </a:rPr>
              <a:t>consumer </a:t>
            </a:r>
            <a:r>
              <a:rPr lang="en-US" dirty="0">
                <a:ea typeface="ＭＳ Ｐゴシック" charset="0"/>
                <a:cs typeface="ＭＳ Ｐゴシック" charset="0"/>
              </a:rPr>
              <a:t>in </a:t>
            </a:r>
            <a:r>
              <a:rPr lang="en-US" dirty="0" smtClean="0">
                <a:ea typeface="ＭＳ Ｐゴシック" charset="0"/>
                <a:cs typeface="ＭＳ Ｐゴシック" charset="0"/>
              </a:rPr>
              <a:t>a</a:t>
            </a:r>
            <a:r>
              <a:rPr lang="en-US" baseline="0" dirty="0" smtClean="0">
                <a:ea typeface="ＭＳ Ｐゴシック" charset="0"/>
                <a:cs typeface="ＭＳ Ｐゴシック" charset="0"/>
              </a:rPr>
              <a:t> </a:t>
            </a:r>
            <a:r>
              <a:rPr lang="en-US" dirty="0" smtClean="0">
                <a:ea typeface="ＭＳ Ｐゴシック" charset="0"/>
                <a:cs typeface="ＭＳ Ｐゴシック" charset="0"/>
              </a:rPr>
              <a:t>fashion that</a:t>
            </a:r>
            <a:r>
              <a:rPr lang="fr-FR" dirty="0" smtClean="0">
                <a:ea typeface="ＭＳ Ｐゴシック" charset="0"/>
                <a:cs typeface="ＭＳ Ｐゴシック" charset="0"/>
              </a:rPr>
              <a:t>’</a:t>
            </a:r>
            <a:r>
              <a:rPr lang="en-US" dirty="0" smtClean="0">
                <a:ea typeface="ＭＳ Ｐゴシック" charset="0"/>
                <a:cs typeface="ＭＳ Ｐゴシック" charset="0"/>
              </a:rPr>
              <a:t>s</a:t>
            </a:r>
            <a:r>
              <a:rPr lang="en-US" baseline="0" dirty="0" smtClean="0">
                <a:ea typeface="ＭＳ Ｐゴシック" charset="0"/>
                <a:cs typeface="ＭＳ Ｐゴシック" charset="0"/>
              </a:rPr>
              <a:t> usable</a:t>
            </a:r>
            <a:r>
              <a:rPr lang="en-US" dirty="0" smtClean="0">
                <a:ea typeface="ＭＳ Ｐゴシック" charset="0"/>
                <a:cs typeface="ＭＳ Ｐゴシック" charset="0"/>
              </a:rPr>
              <a:t>. </a:t>
            </a:r>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1E8DD0E9-4611-5A47-A35A-9FFC53CC2814}" type="slidenum">
              <a:rPr lang="en-US" sz="1200"/>
              <a:pPr/>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ea typeface="ＭＳ Ｐゴシック" charset="0"/>
                <a:cs typeface="ＭＳ Ｐゴシック" charset="0"/>
              </a:rPr>
              <a:t>So there are 2 ways of approaching the segmentation. </a:t>
            </a:r>
          </a:p>
          <a:p>
            <a:pPr marL="231229" indent="-231229">
              <a:buFontTx/>
              <a:buAutoNum type="arabicParenR"/>
              <a:defRPr/>
            </a:pPr>
            <a:r>
              <a:rPr lang="en-US" dirty="0" smtClean="0">
                <a:ea typeface="ＭＳ Ｐゴシック" charset="0"/>
                <a:cs typeface="ＭＳ Ｐゴシック" charset="0"/>
              </a:rPr>
              <a:t>See it as a classification problem. (predicting whether</a:t>
            </a:r>
            <a:r>
              <a:rPr lang="en-US" baseline="0" dirty="0" smtClean="0">
                <a:ea typeface="ＭＳ Ｐゴシック" charset="0"/>
                <a:cs typeface="ＭＳ Ｐゴシック" charset="0"/>
              </a:rPr>
              <a:t> a sentence is a boundary or non boundary at each instance independently)</a:t>
            </a:r>
            <a:endParaRPr lang="en-US" dirty="0" smtClean="0">
              <a:ea typeface="ＭＳ Ｐゴシック" charset="0"/>
              <a:cs typeface="ＭＳ Ｐゴシック" charset="0"/>
            </a:endParaRPr>
          </a:p>
          <a:p>
            <a:pPr marL="231229" indent="-231229">
              <a:buFontTx/>
              <a:buAutoNum type="arabicParenR"/>
              <a:defRPr/>
            </a:pPr>
            <a:r>
              <a:rPr lang="en-US" dirty="0" smtClean="0">
                <a:ea typeface="ＭＳ Ｐゴシック" charset="0"/>
                <a:cs typeface="ＭＳ Ｐゴシック" charset="0"/>
              </a:rPr>
              <a:t>See it as a sequence labeling problem (we</a:t>
            </a:r>
            <a:r>
              <a:rPr lang="en-US" baseline="0" dirty="0" smtClean="0">
                <a:ea typeface="ＭＳ Ｐゴシック" charset="0"/>
                <a:cs typeface="ＭＳ Ｐゴシック" charset="0"/>
              </a:rPr>
              <a:t> assume that the sentence label has dependencies on the neighboring labels)</a:t>
            </a:r>
            <a:endParaRPr lang="en-US" dirty="0" smtClean="0">
              <a:ea typeface="ＭＳ Ｐゴシック" charset="0"/>
              <a:cs typeface="ＭＳ Ｐゴシック" charset="0"/>
            </a:endParaRPr>
          </a:p>
          <a:p>
            <a:pPr marL="231229" indent="-231229">
              <a:buFontTx/>
              <a:buAutoNum type="arabicParenR"/>
              <a:defRPr/>
            </a:pPr>
            <a:endParaRPr lang="en-US" dirty="0" smtClean="0">
              <a:ea typeface="ＭＳ Ｐゴシック" charset="0"/>
              <a:cs typeface="ＭＳ Ｐゴシック" charset="0"/>
            </a:endParaRPr>
          </a:p>
          <a:p>
            <a:pPr>
              <a:defRPr/>
            </a:pPr>
            <a:r>
              <a:rPr lang="en-US" dirty="0" smtClean="0">
                <a:ea typeface="ＭＳ Ｐゴシック" charset="0"/>
                <a:cs typeface="ＭＳ Ｐゴシック" charset="0"/>
              </a:rPr>
              <a:t>We have tried both and get comparable results. </a:t>
            </a:r>
          </a:p>
          <a:p>
            <a:pPr>
              <a:defRPr/>
            </a:pPr>
            <a:r>
              <a:rPr lang="en-US" dirty="0" smtClean="0">
                <a:ea typeface="ＭＳ Ｐゴシック" charset="0"/>
                <a:cs typeface="ＭＳ Ｐゴシック" charset="0"/>
              </a:rPr>
              <a:t>The more interesting thing is to see how we automatically identify the features that are important for the specific genre. </a:t>
            </a:r>
          </a:p>
          <a:p>
            <a:pPr>
              <a:defRPr/>
            </a:pPr>
            <a:r>
              <a:rPr lang="en-US" dirty="0" smtClean="0">
                <a:ea typeface="ＭＳ Ｐゴシック" charset="0"/>
                <a:cs typeface="ＭＳ Ｐゴシック" charset="0"/>
              </a:rPr>
              <a:t>But more on results later. </a:t>
            </a:r>
          </a:p>
          <a:p>
            <a:pPr>
              <a:defRPr/>
            </a:pPr>
            <a:endParaRPr lang="en-US" dirty="0" smtClean="0">
              <a:ea typeface="ＭＳ Ｐゴシック" charset="0"/>
              <a:cs typeface="ＭＳ Ｐゴシック" charset="0"/>
            </a:endParaRPr>
          </a:p>
          <a:p>
            <a:pPr>
              <a:defRPr/>
            </a:pPr>
            <a:r>
              <a:rPr lang="en-US" dirty="0" smtClean="0">
                <a:ea typeface="ＭＳ Ｐゴシック" charset="0"/>
                <a:cs typeface="ＭＳ Ｐゴシック" charset="0"/>
              </a:rPr>
              <a:t>Lets talk</a:t>
            </a:r>
            <a:r>
              <a:rPr lang="en-US" baseline="0" dirty="0" smtClean="0">
                <a:ea typeface="ＭＳ Ｐゴシック" charset="0"/>
                <a:cs typeface="ＭＳ Ｐゴシック" charset="0"/>
              </a:rPr>
              <a:t> through some of our applications now. </a:t>
            </a:r>
          </a:p>
          <a:p>
            <a:pPr>
              <a:defRPr/>
            </a:pPr>
            <a:endParaRPr lang="en-US" dirty="0" smtClean="0">
              <a:ea typeface="ＭＳ Ｐゴシック" charset="0"/>
              <a:cs typeface="ＭＳ Ｐゴシック" charset="0"/>
            </a:endParaRP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3EAA109D-32DA-F243-B1B6-1A06BD6C36CC}" type="slidenum">
              <a:rPr lang="en-US" sz="1200"/>
              <a:pPr/>
              <a:t>46</a:t>
            </a:fld>
            <a:endParaRPr 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04171A73-641B-F04E-9AD2-745EF51D7BFB}" type="slidenum">
              <a:rPr lang="en-US" sz="1200"/>
              <a:pPr/>
              <a:t>47</a:t>
            </a:fld>
            <a:endParaRPr lang="en-US" sz="1200" dirty="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1</a:t>
            </a:r>
            <a:r>
              <a:rPr lang="en-US" baseline="30000">
                <a:ea typeface="ＭＳ Ｐゴシック" charset="0"/>
                <a:cs typeface="ＭＳ Ｐゴシック" charset="0"/>
              </a:rPr>
              <a:t>st</a:t>
            </a:r>
            <a:r>
              <a:rPr lang="en-US">
                <a:ea typeface="ＭＳ Ｐゴシック" charset="0"/>
                <a:cs typeface="ＭＳ Ｐゴシック" charset="0"/>
              </a:rPr>
              <a:t> pilot</a:t>
            </a:r>
          </a:p>
          <a:p>
            <a:pPr eaLnBrk="1" hangingPunct="1"/>
            <a:endParaRPr lang="en-US">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our first projects and</a:t>
            </a:r>
            <a:r>
              <a:rPr lang="en-US" baseline="0" dirty="0" smtClean="0"/>
              <a:t> the most advanced stage. An </a:t>
            </a:r>
            <a:r>
              <a:rPr lang="en-US" baseline="0" dirty="0" err="1" smtClean="0"/>
              <a:t>Ipad</a:t>
            </a:r>
            <a:r>
              <a:rPr lang="en-US" baseline="0" dirty="0" smtClean="0"/>
              <a:t> app for news. </a:t>
            </a:r>
          </a:p>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48</a:t>
            </a:fld>
            <a:endParaRPr lang="en-US"/>
          </a:p>
        </p:txBody>
      </p:sp>
    </p:spTree>
    <p:extLst>
      <p:ext uri="{BB962C8B-B14F-4D97-AF65-F5344CB8AC3E}">
        <p14:creationId xmlns:p14="http://schemas.microsoft.com/office/powerpoint/2010/main" val="1948549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a:ln/>
        </p:spPr>
      </p:sp>
      <p:sp>
        <p:nvSpPr>
          <p:cNvPr id="972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Real world </a:t>
            </a:r>
            <a:r>
              <a:rPr lang="en-US" dirty="0" smtClean="0">
                <a:ea typeface="ＭＳ Ｐゴシック" charset="0"/>
                <a:cs typeface="ＭＳ Ｐゴシック" charset="0"/>
              </a:rPr>
              <a:t>system that use segmentation from earlier. We ingest around 10 news channels a</a:t>
            </a:r>
            <a:r>
              <a:rPr lang="en-US" baseline="0" dirty="0" smtClean="0">
                <a:ea typeface="ＭＳ Ｐゴシック" charset="0"/>
                <a:cs typeface="ＭＳ Ｐゴシック" charset="0"/>
              </a:rPr>
              <a:t> day. </a:t>
            </a:r>
            <a:endParaRPr lang="en-US" dirty="0" smtClean="0">
              <a:ea typeface="ＭＳ Ｐゴシック" charset="0"/>
              <a:cs typeface="ＭＳ Ｐゴシック" charset="0"/>
            </a:endParaRPr>
          </a:p>
          <a:p>
            <a:endParaRPr lang="en-US" dirty="0" smtClean="0">
              <a:ea typeface="ＭＳ Ｐゴシック" charset="0"/>
              <a:cs typeface="ＭＳ Ｐゴシック" charset="0"/>
            </a:endParaRPr>
          </a:p>
          <a:p>
            <a:r>
              <a:rPr lang="en-US" dirty="0" smtClean="0">
                <a:ea typeface="ＭＳ Ｐゴシック" charset="0"/>
                <a:cs typeface="ＭＳ Ｐゴシック" charset="0"/>
              </a:rPr>
              <a:t> You can see the clips are classified by topic. Arranged in a menu so users can select the topics that they are most interested in</a:t>
            </a:r>
          </a:p>
          <a:p>
            <a:endParaRPr lang="en-US" dirty="0">
              <a:ea typeface="ＭＳ Ｐゴシック" charset="0"/>
              <a:cs typeface="ＭＳ Ｐゴシック" charset="0"/>
            </a:endParaRPr>
          </a:p>
        </p:txBody>
      </p:sp>
      <p:sp>
        <p:nvSpPr>
          <p:cNvPr id="972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352953BB-EDB7-5442-91BC-EFDB259F13A8}" type="slidenum">
              <a:rPr lang="en-US" sz="1200"/>
              <a:pPr/>
              <a:t>49</a:t>
            </a:fld>
            <a:endParaRPr 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I want to throw some light on the remaining components of the system but not spend too much time here</a:t>
            </a:r>
          </a:p>
          <a:p>
            <a:endParaRPr lang="en-US">
              <a:ea typeface="ＭＳ Ｐゴシック" charset="0"/>
              <a:cs typeface="ＭＳ Ｐゴシック" charset="0"/>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DB29977D-E292-044C-B417-707E45218658}" type="slidenum">
              <a:rPr lang="en-US" sz="1200"/>
              <a:pPr/>
              <a:t>50</a:t>
            </a:fld>
            <a:endParaRPr 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52</a:t>
            </a:fld>
            <a:endParaRPr lang="en-US"/>
          </a:p>
        </p:txBody>
      </p:sp>
    </p:spTree>
    <p:extLst>
      <p:ext uri="{BB962C8B-B14F-4D97-AF65-F5344CB8AC3E}">
        <p14:creationId xmlns:p14="http://schemas.microsoft.com/office/powerpoint/2010/main" val="4266669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82F55196-B221-924D-895B-320ECEF4D331}" type="slidenum">
              <a:rPr lang="en-US" sz="1200"/>
              <a:pPr/>
              <a:t>53</a:t>
            </a:fld>
            <a:endParaRPr lang="en-US" sz="1200" dirty="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2nd pilot</a:t>
            </a:r>
          </a:p>
          <a:p>
            <a:pPr eaLnBrk="1" hangingPunct="1"/>
            <a:endParaRPr lang="en-US">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p:cNvSpPr>
          <p:nvPr>
            <p:ph type="sldImg"/>
          </p:nvPr>
        </p:nvSpPr>
        <p:spPr>
          <a:ln/>
        </p:spPr>
      </p:sp>
      <p:sp>
        <p:nvSpPr>
          <p:cNvPr id="146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charset="0"/>
                <a:cs typeface="ＭＳ Ｐゴシック" charset="0"/>
              </a:rPr>
              <a:t>Note </a:t>
            </a:r>
            <a:r>
              <a:rPr lang="en-US" dirty="0">
                <a:ea typeface="ＭＳ Ｐゴシック" charset="0"/>
                <a:cs typeface="ＭＳ Ｐゴシック" charset="0"/>
              </a:rPr>
              <a:t>that topic </a:t>
            </a:r>
            <a:r>
              <a:rPr lang="en-US" dirty="0" smtClean="0">
                <a:ea typeface="ＭＳ Ｐゴシック" charset="0"/>
                <a:cs typeface="ＭＳ Ｐゴシック" charset="0"/>
              </a:rPr>
              <a:t>basic segmentation is wholly inappropriate for most dramatic content.  The average Seinfeld episode </a:t>
            </a:r>
            <a:r>
              <a:rPr lang="en-US" dirty="0" err="1" smtClean="0">
                <a:ea typeface="ＭＳ Ｐゴシック" charset="0"/>
                <a:cs typeface="ＭＳ Ｐゴシック" charset="0"/>
              </a:rPr>
              <a:t>isn</a:t>
            </a:r>
            <a:r>
              <a:rPr lang="ja-JP" altLang="en-US" dirty="0" smtClean="0">
                <a:ea typeface="ＭＳ Ｐゴシック" charset="0"/>
                <a:cs typeface="ＭＳ Ｐゴシック" charset="0"/>
              </a:rPr>
              <a:t>’</a:t>
            </a:r>
            <a:r>
              <a:rPr lang="en-US" altLang="ja-JP" dirty="0" smtClean="0">
                <a:ea typeface="ＭＳ Ｐゴシック" charset="0"/>
                <a:cs typeface="ＭＳ Ｐゴシック" charset="0"/>
              </a:rPr>
              <a:t>t really about anything; it</a:t>
            </a:r>
            <a:r>
              <a:rPr lang="ja-JP" altLang="en-US" dirty="0" smtClean="0">
                <a:ea typeface="ＭＳ Ｐゴシック" charset="0"/>
                <a:cs typeface="ＭＳ Ｐゴシック" charset="0"/>
              </a:rPr>
              <a:t>’</a:t>
            </a:r>
            <a:r>
              <a:rPr lang="en-US" altLang="ja-JP" dirty="0" smtClean="0">
                <a:ea typeface="ＭＳ Ｐゴシック" charset="0"/>
                <a:cs typeface="ＭＳ Ｐゴシック" charset="0"/>
              </a:rPr>
              <a:t>s the situations and characters that people care about.  Some shows, like The Wire. Do have extended plotlines with topical content, but even there it </a:t>
            </a:r>
            <a:r>
              <a:rPr lang="en-US" altLang="ja-JP" dirty="0" err="1" smtClean="0">
                <a:ea typeface="ＭＳ Ｐゴシック" charset="0"/>
                <a:cs typeface="ＭＳ Ｐゴシック" charset="0"/>
              </a:rPr>
              <a:t>isn</a:t>
            </a:r>
            <a:r>
              <a:rPr lang="ja-JP" altLang="en-US" dirty="0" smtClean="0">
                <a:ea typeface="ＭＳ Ｐゴシック" charset="0"/>
                <a:cs typeface="ＭＳ Ｐゴシック" charset="0"/>
              </a:rPr>
              <a:t>’</a:t>
            </a:r>
            <a:r>
              <a:rPr lang="en-US" altLang="ja-JP" dirty="0" smtClean="0">
                <a:ea typeface="ＭＳ Ｐゴシック" charset="0"/>
                <a:cs typeface="ＭＳ Ｐゴシック" charset="0"/>
              </a:rPr>
              <a:t>t clear that  that</a:t>
            </a:r>
            <a:r>
              <a:rPr lang="ja-JP" altLang="en-US" dirty="0" smtClean="0">
                <a:ea typeface="ＭＳ Ｐゴシック" charset="0"/>
                <a:cs typeface="ＭＳ Ｐゴシック" charset="0"/>
              </a:rPr>
              <a:t>’</a:t>
            </a:r>
            <a:r>
              <a:rPr lang="en-US" altLang="ja-JP" dirty="0" smtClean="0">
                <a:ea typeface="ＭＳ Ｐゴシック" charset="0"/>
                <a:cs typeface="ＭＳ Ｐゴシック" charset="0"/>
              </a:rPr>
              <a:t>s how people would generally want to search or browse them.</a:t>
            </a:r>
          </a:p>
          <a:p>
            <a:endParaRPr lang="en-US" dirty="0" smtClean="0">
              <a:ea typeface="ＭＳ Ｐゴシック" charset="0"/>
              <a:cs typeface="ＭＳ Ｐゴシック" charset="0"/>
            </a:endParaRPr>
          </a:p>
          <a:p>
            <a:r>
              <a:rPr lang="en-US" dirty="0" smtClean="0">
                <a:ea typeface="ＭＳ Ｐゴシック" charset="0"/>
                <a:cs typeface="ＭＳ Ｐゴシック" charset="0"/>
              </a:rPr>
              <a:t>I am going to talk very briefly about one of our projects</a:t>
            </a:r>
            <a:r>
              <a:rPr lang="en-US" baseline="0" dirty="0" smtClean="0">
                <a:ea typeface="ＭＳ Ｐゴシック" charset="0"/>
                <a:cs typeface="ＭＳ Ｐゴシック" charset="0"/>
              </a:rPr>
              <a:t> which is currently underway. </a:t>
            </a:r>
          </a:p>
          <a:p>
            <a:r>
              <a:rPr lang="en-US" baseline="0" dirty="0" smtClean="0">
                <a:ea typeface="ＭＳ Ｐゴシック" charset="0"/>
                <a:cs typeface="ＭＳ Ｐゴシック" charset="0"/>
              </a:rPr>
              <a:t>Most </a:t>
            </a:r>
            <a:r>
              <a:rPr lang="en-US" baseline="0" dirty="0" err="1" smtClean="0">
                <a:ea typeface="ＭＳ Ｐゴシック" charset="0"/>
                <a:cs typeface="ＭＳ Ｐゴシック" charset="0"/>
              </a:rPr>
              <a:t>tv</a:t>
            </a:r>
            <a:r>
              <a:rPr lang="en-US" baseline="0" dirty="0" smtClean="0">
                <a:ea typeface="ＭＳ Ｐゴシック" charset="0"/>
                <a:cs typeface="ＭＳ Ｐゴシック" charset="0"/>
              </a:rPr>
              <a:t> content is narrative content ranging from sitcoms like Seinfeld to the dramas like the Wire. Now topic based segmentation would not make much sense here. How for instance would you segment the average Seinfeld episode. Here the natural unit of segmenting is possibly the plot line. In fact, one could imagine tracing the plotline arc through whole seasons for shows like the Wire &amp; Desperate Housewives. </a:t>
            </a:r>
          </a:p>
          <a:p>
            <a:r>
              <a:rPr lang="en-US" baseline="0" dirty="0" smtClean="0">
                <a:ea typeface="ＭＳ Ｐゴシック" charset="0"/>
                <a:cs typeface="ＭＳ Ｐゴシック" charset="0"/>
              </a:rPr>
              <a:t>Of course, this may not really have that much value for users ? But maybe there is …its simply never been done before. </a:t>
            </a:r>
          </a:p>
          <a:p>
            <a:endParaRPr lang="en-US" baseline="0" dirty="0" smtClean="0">
              <a:ea typeface="ＭＳ Ｐゴシック" charset="0"/>
              <a:cs typeface="ＭＳ Ｐゴシック" charset="0"/>
            </a:endParaRPr>
          </a:p>
          <a:p>
            <a:r>
              <a:rPr lang="en-US" baseline="0" dirty="0" smtClean="0">
                <a:ea typeface="ＭＳ Ｐゴシック" charset="0"/>
                <a:cs typeface="ＭＳ Ｐゴシック" charset="0"/>
              </a:rPr>
              <a:t>We are working on some ways to use metadata from sites like IMDB to find identify plotlines and then segment accordingly. </a:t>
            </a:r>
          </a:p>
          <a:p>
            <a:r>
              <a:rPr lang="en-US" baseline="0" dirty="0" smtClean="0">
                <a:ea typeface="ＭＳ Ｐゴシック" charset="0"/>
                <a:cs typeface="ＭＳ Ｐゴシック" charset="0"/>
              </a:rPr>
              <a:t>We do this by identifying high similarity regions for each plotline , smooth</a:t>
            </a:r>
            <a:r>
              <a:rPr lang="en-US" dirty="0" smtClean="0">
                <a:ea typeface="ＭＳ Ｐゴシック" charset="0"/>
                <a:cs typeface="ＭＳ Ｐゴシック" charset="0"/>
              </a:rPr>
              <a:t>ed </a:t>
            </a:r>
            <a:r>
              <a:rPr lang="en-US" baseline="0" dirty="0" smtClean="0">
                <a:ea typeface="ＭＳ Ｐゴシック" charset="0"/>
                <a:cs typeface="ＭＳ Ｐゴシック" charset="0"/>
              </a:rPr>
              <a:t>out </a:t>
            </a:r>
            <a:r>
              <a:rPr lang="en-US" baseline="0" dirty="0" smtClean="0">
                <a:ea typeface="ＭＳ Ｐゴシック" charset="0"/>
                <a:cs typeface="ＭＳ Ｐゴシック" charset="0"/>
              </a:rPr>
              <a:t>the noise and associate the sentences with the dominating plotline. </a:t>
            </a:r>
            <a:endParaRPr lang="en-US" dirty="0">
              <a:ea typeface="ＭＳ Ｐゴシック" charset="0"/>
              <a:cs typeface="ＭＳ Ｐゴシック" charset="0"/>
            </a:endParaRPr>
          </a:p>
        </p:txBody>
      </p:sp>
      <p:sp>
        <p:nvSpPr>
          <p:cNvPr id="146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F5A3994F-3E9E-DC42-884A-B682A0FD451F}" type="slidenum">
              <a:rPr lang="en-US" sz="1200"/>
              <a:pPr/>
              <a:t>54</a:t>
            </a:fld>
            <a:endParaRPr 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TD2: Your axes aren’t labeled;</a:t>
            </a:r>
            <a:r>
              <a:rPr lang="en-US" baseline="0" dirty="0" smtClean="0"/>
              <a:t> naughty, naughty.  And make sure you explain this properly.</a:t>
            </a:r>
          </a:p>
          <a:p>
            <a:pPr defTabSz="924916">
              <a:defRPr/>
            </a:pPr>
            <a:endParaRPr lang="en-US" baseline="0" dirty="0" smtClean="0"/>
          </a:p>
          <a:p>
            <a:pPr defTabSz="924916">
              <a:defRPr/>
            </a:pPr>
            <a:r>
              <a:rPr lang="en-US" baseline="0" dirty="0" smtClean="0"/>
              <a:t>So an example here is an episode of </a:t>
            </a:r>
            <a:r>
              <a:rPr lang="en-US" baseline="0" dirty="0" err="1" smtClean="0"/>
              <a:t>MythBusters</a:t>
            </a:r>
            <a:r>
              <a:rPr lang="en-US" baseline="0" dirty="0" smtClean="0"/>
              <a:t>. Which has about 5 different myths that they are testing. And the figure is an intermediate step of the algorithm. So the red lines are the true topic shift boundaries. The x axis are the sentence numbers. The Y axis are similarity values and we show the values in different colors corresponding the to the plotlines. You can see that there is a certain plotline that dominates in each region and this helps us identify the correct topic shift and label for corresponding segment. </a:t>
            </a:r>
          </a:p>
          <a:p>
            <a:pPr defTabSz="924916">
              <a:defRPr/>
            </a:pPr>
            <a:r>
              <a:rPr lang="en-US" baseline="0" dirty="0" smtClean="0"/>
              <a:t> </a:t>
            </a:r>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55</a:t>
            </a:fld>
            <a:endParaRPr lang="en-US"/>
          </a:p>
        </p:txBody>
      </p:sp>
    </p:spTree>
    <p:extLst>
      <p:ext uri="{BB962C8B-B14F-4D97-AF65-F5344CB8AC3E}">
        <p14:creationId xmlns:p14="http://schemas.microsoft.com/office/powerpoint/2010/main" val="3726394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B966781D-1807-8E45-95D6-DA48081DD60C}" type="slidenum">
              <a:rPr lang="en-US" sz="1200"/>
              <a:pPr/>
              <a:t>56</a:t>
            </a:fld>
            <a:endParaRPr lang="en-US" sz="1200"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3</a:t>
            </a:r>
            <a:r>
              <a:rPr lang="en-US" baseline="30000">
                <a:ea typeface="ＭＳ Ｐゴシック" charset="0"/>
                <a:cs typeface="ＭＳ Ｐゴシック" charset="0"/>
              </a:rPr>
              <a:t>rd</a:t>
            </a:r>
            <a:r>
              <a:rPr lang="en-US">
                <a:ea typeface="ＭＳ Ｐゴシック" charset="0"/>
                <a:cs typeface="ＭＳ Ｐゴシック" charset="0"/>
              </a:rPr>
              <a:t> pilot</a:t>
            </a:r>
          </a:p>
          <a:p>
            <a:pPr eaLnBrk="1" hangingPunct="1"/>
            <a:endParaRPr lang="en-US">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a:ln/>
        </p:spPr>
      </p:sp>
      <p:sp>
        <p:nvSpPr>
          <p:cNvPr id="1382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What do I mean by a base unit for a video ?</a:t>
            </a:r>
          </a:p>
          <a:p>
            <a:r>
              <a:rPr lang="en-US" dirty="0">
                <a:ea typeface="ＭＳ Ｐゴシック" charset="0"/>
                <a:cs typeface="ＭＳ Ｐゴシック" charset="0"/>
              </a:rPr>
              <a:t>If I am watching a speech by Obama and I only care about what he has to say about jobs, simply pointing me to the first place where the word “job” shows up is not helpful. Ideally you want to find the portion of the speech that is relevant to jobs – so we want to find the section of the video where he talks bout unemployment, jobs, his plan etc. </a:t>
            </a:r>
          </a:p>
          <a:p>
            <a:endParaRPr lang="en-US" dirty="0">
              <a:ea typeface="ＭＳ Ｐゴシック" charset="0"/>
              <a:cs typeface="ＭＳ Ｐゴシック" charset="0"/>
            </a:endParaRPr>
          </a:p>
          <a:p>
            <a:r>
              <a:rPr lang="en-US" dirty="0" smtClean="0">
                <a:ea typeface="ＭＳ Ｐゴシック" charset="0"/>
                <a:cs typeface="ＭＳ Ｐゴシック" charset="0"/>
              </a:rPr>
              <a:t>We </a:t>
            </a:r>
            <a:r>
              <a:rPr lang="en-US" dirty="0">
                <a:ea typeface="ＭＳ Ｐゴシック" charset="0"/>
                <a:cs typeface="ＭＳ Ｐゴシック" charset="0"/>
              </a:rPr>
              <a:t>want to </a:t>
            </a:r>
            <a:r>
              <a:rPr lang="en-US" dirty="0" smtClean="0">
                <a:ea typeface="ＭＳ Ｐゴシック" charset="0"/>
                <a:cs typeface="ＭＳ Ｐゴシック" charset="0"/>
              </a:rPr>
              <a:t>emphasize </a:t>
            </a:r>
            <a:r>
              <a:rPr lang="en-US" dirty="0">
                <a:ea typeface="ＭＳ Ｐゴシック" charset="0"/>
                <a:cs typeface="ＭＳ Ｐゴシック" charset="0"/>
              </a:rPr>
              <a:t>pulling the semantics of text, audio &amp; video to come up with a clip. </a:t>
            </a:r>
          </a:p>
          <a:p>
            <a:endParaRPr lang="en-US" dirty="0">
              <a:ea typeface="ＭＳ Ｐゴシック" charset="0"/>
              <a:cs typeface="ＭＳ Ｐゴシック" charset="0"/>
            </a:endParaRPr>
          </a:p>
        </p:txBody>
      </p:sp>
      <p:sp>
        <p:nvSpPr>
          <p:cNvPr id="1382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8B785CCA-90C2-0B46-A0D0-EB88832453D8}" type="slidenum">
              <a:rPr lang="en-US" sz="1200"/>
              <a:pPr/>
              <a:t>5</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3D002419-4018-394B-86B7-788C3D0171D7}" type="slidenum">
              <a:rPr lang="en-US" sz="1200"/>
              <a:pPr/>
              <a:t>57</a:t>
            </a:fld>
            <a:endParaRPr 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ln/>
        </p:spPr>
      </p:sp>
      <p:sp>
        <p:nvSpPr>
          <p:cNvPr id="147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7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FE27605C-A536-3F47-846C-2117A0EE5D00}" type="slidenum">
              <a:rPr lang="en-US" sz="1200"/>
              <a:pPr/>
              <a:t>58</a:t>
            </a:fld>
            <a:endParaRPr 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a:ln/>
        </p:spPr>
      </p:sp>
      <p:sp>
        <p:nvSpPr>
          <p:cNvPr id="148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a bar graph is used to indicate the field position, and color is used to represent which team possesses the football. This enables a user to jump specifically to portions of the game for a given team's offensive drive. Equally important, with a glance, a user gains an understanding of the duration and depth of each offensive drive. Sudden changes in possession give the user a clue to turnovers, while dips in field position give indications of setbacks such as sacks or penalties. Such visualizations enable powerful exploratory search processes, an important counterpart to the directed search enabled by a facet filtered list.</a:t>
            </a:r>
          </a:p>
          <a:p>
            <a:endParaRPr lang="en-US">
              <a:ea typeface="ＭＳ Ｐゴシック" charset="0"/>
              <a:cs typeface="ＭＳ Ｐゴシック" charset="0"/>
            </a:endParaRPr>
          </a:p>
          <a:p>
            <a:r>
              <a:rPr lang="en-US">
                <a:ea typeface="ＭＳ Ｐゴシック" charset="0"/>
                <a:cs typeface="ＭＳ Ｐゴシック" charset="0"/>
              </a:rPr>
              <a:t>Designed for experts</a:t>
            </a:r>
          </a:p>
          <a:p>
            <a:endParaRPr lang="en-US">
              <a:ea typeface="ＭＳ Ｐゴシック" charset="0"/>
              <a:cs typeface="ＭＳ Ｐゴシック" charset="0"/>
            </a:endParaRPr>
          </a:p>
        </p:txBody>
      </p:sp>
      <p:sp>
        <p:nvSpPr>
          <p:cNvPr id="148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087DE04A-ADAC-E14B-98CC-0DEDE2A9F32E}" type="slidenum">
              <a:rPr lang="en-US" sz="1200"/>
              <a:pPr/>
              <a:t>59</a:t>
            </a:fld>
            <a:endParaRPr 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a:ln/>
        </p:spPr>
      </p:sp>
      <p:sp>
        <p:nvSpPr>
          <p:cNvPr id="149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9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72A96CD7-57ED-5144-95F3-5DFD04342DC8}" type="slidenum">
              <a:rPr lang="en-US" sz="1200"/>
              <a:pPr/>
              <a:t>60</a:t>
            </a:fld>
            <a:endParaRPr 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a:p>
            <a:endParaRPr lang="en-US">
              <a:ea typeface="ＭＳ Ｐゴシック" charset="0"/>
              <a:cs typeface="ＭＳ Ｐゴシック"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AE64ED9F-4DEE-8145-83E6-AD9D49A9520E}" type="slidenum">
              <a:rPr lang="en-US" sz="1200"/>
              <a:pPr/>
              <a:t>61</a:t>
            </a:fld>
            <a:endParaRPr 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ChangeArrowheads="1" noTextEdit="1"/>
          </p:cNvSpPr>
          <p:nvPr>
            <p:ph type="sldImg"/>
          </p:nvPr>
        </p:nvSpPr>
        <p:spPr>
          <a:ln/>
        </p:spPr>
      </p:sp>
      <p:sp>
        <p:nvSpPr>
          <p:cNvPr id="1157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We report precision and recall numbers but these are not ideal. Coz missing a boundary by one sentence is penalized same as missing a boundary by 10 sentences. </a:t>
            </a:r>
          </a:p>
          <a:p>
            <a:r>
              <a:rPr lang="en-US">
                <a:ea typeface="ＭＳ Ｐゴシック" charset="0"/>
                <a:cs typeface="ＭＳ Ｐゴシック" charset="0"/>
              </a:rPr>
              <a:t>So we also report results with 2 metrics commonly employed in segmentation work – Pk &amp; Wdiff. </a:t>
            </a:r>
          </a:p>
          <a:p>
            <a:endParaRPr lang="en-US">
              <a:ea typeface="ＭＳ Ｐゴシック" charset="0"/>
              <a:cs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Pk: At each step, look through the window and check if each of the two</a:t>
            </a:r>
            <a:br>
              <a:rPr lang="en-US">
                <a:ea typeface="ＭＳ Ｐゴシック" charset="0"/>
                <a:cs typeface="ＭＳ Ｐゴシック" charset="0"/>
              </a:rPr>
            </a:br>
            <a:r>
              <a:rPr lang="en-US">
                <a:ea typeface="ＭＳ Ｐゴシック" charset="0"/>
                <a:cs typeface="ＭＳ Ｐゴシック" charset="0"/>
              </a:rPr>
              <a:t>segmentations say the ends of the window are in the same segment If</a:t>
            </a:r>
            <a:br>
              <a:rPr lang="en-US">
                <a:ea typeface="ＭＳ Ｐゴシック" charset="0"/>
                <a:cs typeface="ＭＳ Ｐゴシック" charset="0"/>
              </a:rPr>
            </a:br>
            <a:r>
              <a:rPr lang="en-US">
                <a:ea typeface="ＭＳ Ｐゴシック" charset="0"/>
                <a:cs typeface="ＭＳ Ｐゴシック" charset="0"/>
              </a:rPr>
              <a:t>they disagree, it counts as an error</a:t>
            </a:r>
            <a:br>
              <a:rPr lang="en-US">
                <a:ea typeface="ＭＳ Ｐゴシック" charset="0"/>
                <a:cs typeface="ＭＳ Ｐゴシック" charset="0"/>
              </a:rPr>
            </a:br>
            <a:r>
              <a:rPr lang="en-US">
                <a:ea typeface="ＭＳ Ｐゴシック" charset="0"/>
                <a:cs typeface="ＭＳ Ｐゴシック" charset="0"/>
              </a:rPr>
              <a:t/>
            </a:r>
            <a:br>
              <a:rPr lang="en-US">
                <a:ea typeface="ＭＳ Ｐゴシック" charset="0"/>
                <a:cs typeface="ＭＳ Ｐゴシック" charset="0"/>
              </a:rPr>
            </a:br>
            <a:r>
              <a:rPr lang="en-US">
                <a:ea typeface="ＭＳ Ｐゴシック" charset="0"/>
                <a:cs typeface="ＭＳ Ｐゴシック" charset="0"/>
              </a:rPr>
              <a:t>WindowDiff: everything is the same, except you ask how many boundaries</a:t>
            </a:r>
            <a:br>
              <a:rPr lang="en-US">
                <a:ea typeface="ＭＳ Ｐゴシック" charset="0"/>
                <a:cs typeface="ＭＳ Ｐゴシック" charset="0"/>
              </a:rPr>
            </a:br>
            <a:r>
              <a:rPr lang="en-US">
                <a:ea typeface="ＭＳ Ｐゴシック" charset="0"/>
                <a:cs typeface="ＭＳ Ｐゴシック" charset="0"/>
              </a:rPr>
              <a:t>fall within the window </a:t>
            </a:r>
          </a:p>
          <a:p>
            <a:endParaRPr lang="en-US">
              <a:ea typeface="ＭＳ Ｐゴシック" charset="0"/>
              <a:cs typeface="ＭＳ Ｐゴシック"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show how difficult the topic segmentation</a:t>
            </a:r>
            <a:r>
              <a:rPr lang="en-US" baseline="0" dirty="0" smtClean="0"/>
              <a:t> task on </a:t>
            </a:r>
            <a:r>
              <a:rPr lang="en-US" baseline="0" dirty="0" err="1" smtClean="0"/>
              <a:t>tv</a:t>
            </a:r>
            <a:r>
              <a:rPr lang="en-US" baseline="0" dirty="0" smtClean="0"/>
              <a:t> shows is, we did some experiments for inter annotator </a:t>
            </a:r>
            <a:r>
              <a:rPr lang="en-US" baseline="0" dirty="0" smtClean="0"/>
              <a:t>agreement.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64</a:t>
            </a:fld>
            <a:endParaRPr lang="en-US"/>
          </a:p>
        </p:txBody>
      </p:sp>
    </p:spTree>
    <p:extLst>
      <p:ext uri="{BB962C8B-B14F-4D97-AF65-F5344CB8AC3E}">
        <p14:creationId xmlns:p14="http://schemas.microsoft.com/office/powerpoint/2010/main" val="23831547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see that the disagreement is pretty high</a:t>
            </a:r>
            <a:r>
              <a:rPr lang="en-US" baseline="0" dirty="0" smtClean="0"/>
              <a:t> for this task.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65</a:t>
            </a:fld>
            <a:endParaRPr lang="en-US"/>
          </a:p>
        </p:txBody>
      </p:sp>
    </p:spTree>
    <p:extLst>
      <p:ext uri="{BB962C8B-B14F-4D97-AF65-F5344CB8AC3E}">
        <p14:creationId xmlns:p14="http://schemas.microsoft.com/office/powerpoint/2010/main" val="3847397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ＭＳ Ｐゴシック" charset="0"/>
                <a:cs typeface="ＭＳ Ｐゴシック" charset="0"/>
              </a:rPr>
              <a:t>Results we got are about .4 so we have some still ways to go to reach human annotator disagreement levels but seems promising. </a:t>
            </a:r>
          </a:p>
          <a:p>
            <a:endParaRPr lang="en-US" dirty="0" smtClean="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66</a:t>
            </a:fld>
            <a:endParaRPr lang="en-US"/>
          </a:p>
        </p:txBody>
      </p:sp>
    </p:spTree>
    <p:extLst>
      <p:ext uri="{BB962C8B-B14F-4D97-AF65-F5344CB8AC3E}">
        <p14:creationId xmlns:p14="http://schemas.microsoft.com/office/powerpoint/2010/main" val="219730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ea typeface="ＭＳ Ｐゴシック" charset="0"/>
                <a:cs typeface="ＭＳ Ｐゴシック" charset="0"/>
              </a:rPr>
              <a:t>Now conceptually of course, segmentation is not trivial. </a:t>
            </a:r>
          </a:p>
          <a:p>
            <a:pPr>
              <a:defRPr/>
            </a:pPr>
            <a:r>
              <a:rPr lang="en-US" dirty="0" smtClean="0">
                <a:ea typeface="ＭＳ Ｐゴシック" charset="0"/>
                <a:cs typeface="ＭＳ Ｐゴシック" charset="0"/>
              </a:rPr>
              <a:t>There are lots of open questions </a:t>
            </a:r>
          </a:p>
          <a:p>
            <a:pPr marL="173422" indent="-173422">
              <a:buFontTx/>
              <a:buChar char="-"/>
              <a:defRPr/>
            </a:pPr>
            <a:r>
              <a:rPr lang="en-US" dirty="0" smtClean="0">
                <a:ea typeface="ＭＳ Ｐゴシック" charset="0"/>
                <a:cs typeface="ＭＳ Ｐゴシック" charset="0"/>
              </a:rPr>
              <a:t>Does it depend on the specific domain </a:t>
            </a:r>
          </a:p>
          <a:p>
            <a:pPr marL="173422" indent="-173422">
              <a:buFontTx/>
              <a:buChar char="-"/>
              <a:defRPr/>
            </a:pPr>
            <a:r>
              <a:rPr lang="en-US" dirty="0" smtClean="0">
                <a:ea typeface="ＭＳ Ｐゴシック" charset="0"/>
                <a:cs typeface="ＭＳ Ｐゴシック" charset="0"/>
              </a:rPr>
              <a:t>Is there a hierarchical structure for these clips. </a:t>
            </a:r>
          </a:p>
          <a:p>
            <a:pPr marL="173422" indent="-173422">
              <a:buFontTx/>
              <a:buChar char="-"/>
              <a:defRPr/>
            </a:pPr>
            <a:r>
              <a:rPr lang="en-US" dirty="0" smtClean="0">
                <a:ea typeface="ＭＳ Ｐゴシック" charset="0"/>
                <a:cs typeface="ＭＳ Ｐゴシック" charset="0"/>
              </a:rPr>
              <a:t>Are there constraints on how we create them – overlap , non overlap, soft, hard boundaries</a:t>
            </a:r>
          </a:p>
          <a:p>
            <a:pPr marL="173422" indent="-173422">
              <a:buFontTx/>
              <a:buChar char="-"/>
              <a:defRPr/>
            </a:pPr>
            <a:endParaRPr lang="en-US" dirty="0" smtClean="0">
              <a:ea typeface="ＭＳ Ｐゴシック" charset="0"/>
              <a:cs typeface="ＭＳ Ｐゴシック" charset="0"/>
            </a:endParaRPr>
          </a:p>
          <a:p>
            <a:pPr marL="173422" indent="-173422">
              <a:buFontTx/>
              <a:buChar char="-"/>
              <a:defRPr/>
            </a:pPr>
            <a:r>
              <a:rPr lang="en-US" dirty="0" smtClean="0">
                <a:ea typeface="ＭＳ Ｐゴシック" charset="0"/>
                <a:cs typeface="ＭＳ Ｐゴシック" charset="0"/>
              </a:rPr>
              <a:t>And ultimately, they might actually be fairly user specific. In the end what you are trying to do is divide video into base units that are useful when you rearrange them somehow. Now the base unit might best be user specific. How I will end up dividing a sitcom is probably different from how my friend might do it just because we lay emphasis on different </a:t>
            </a:r>
            <a:r>
              <a:rPr lang="en-US" dirty="0" smtClean="0">
                <a:ea typeface="ＭＳ Ｐゴシック" charset="0"/>
                <a:cs typeface="ＭＳ Ｐゴシック" charset="0"/>
              </a:rPr>
              <a:t>thing</a:t>
            </a:r>
            <a:endParaRPr lang="en-US" dirty="0" smtClean="0">
              <a:ea typeface="ＭＳ Ｐゴシック" charset="0"/>
              <a:cs typeface="ＭＳ Ｐゴシック" charset="0"/>
            </a:endParaRPr>
          </a:p>
        </p:txBody>
      </p:sp>
      <p:sp>
        <p:nvSpPr>
          <p:cNvPr id="24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5F8CC224-14A7-C847-BFC9-8F833BEB2B03}" type="slidenum">
              <a:rPr lang="en-US" sz="1200"/>
              <a:pPr/>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6AC17C06-BF59-6A48-B8CC-853E5066265E}" type="slidenum">
              <a:rPr lang="en-US" sz="1200"/>
              <a:pPr/>
              <a:t>67</a:t>
            </a:fld>
            <a:endParaRPr lang="en-US" sz="1200" dirty="0"/>
          </a:p>
        </p:txBody>
      </p:sp>
      <p:sp>
        <p:nvSpPr>
          <p:cNvPr id="82946" name="Rectangle 2"/>
          <p:cNvSpPr>
            <a:spLocks noGrp="1" noRot="1" noChangeAspect="1" noChangeArrowheads="1" noTextEdit="1"/>
          </p:cNvSpPr>
          <p:nvPr>
            <p:ph type="sldImg"/>
          </p:nvPr>
        </p:nvSpPr>
        <p:spPr>
          <a:solidFill>
            <a:srgbClr val="FFFFFF"/>
          </a:solidFill>
          <a:ln/>
        </p:spPr>
      </p:sp>
      <p:sp>
        <p:nvSpPr>
          <p:cNvPr id="8294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in our</a:t>
            </a:r>
            <a:r>
              <a:rPr lang="en-US" baseline="0" dirty="0" smtClean="0"/>
              <a:t> real world system, we also evaluated from the user perspective. </a:t>
            </a:r>
          </a:p>
          <a:p>
            <a:r>
              <a:rPr lang="en-US" baseline="0" dirty="0" smtClean="0"/>
              <a:t>What the user sees is clips so we came up with these errors we measure where type 1 &amp; 2 are the most egregious.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68</a:t>
            </a:fld>
            <a:endParaRPr lang="en-US"/>
          </a:p>
        </p:txBody>
      </p:sp>
    </p:spTree>
    <p:extLst>
      <p:ext uri="{BB962C8B-B14F-4D97-AF65-F5344CB8AC3E}">
        <p14:creationId xmlns:p14="http://schemas.microsoft.com/office/powerpoint/2010/main" val="2445141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a:t>
            </a:r>
            <a:r>
              <a:rPr lang="en-US" baseline="0" dirty="0" smtClean="0"/>
              <a:t> that for both programs, the </a:t>
            </a:r>
            <a:r>
              <a:rPr lang="en-US" baseline="0" dirty="0" err="1" smtClean="0"/>
              <a:t>crf</a:t>
            </a:r>
            <a:r>
              <a:rPr lang="en-US" baseline="0" dirty="0" smtClean="0"/>
              <a:t> &amp; </a:t>
            </a:r>
            <a:r>
              <a:rPr lang="en-US" baseline="0" dirty="0" err="1" smtClean="0"/>
              <a:t>svms</a:t>
            </a:r>
            <a:r>
              <a:rPr lang="en-US" baseline="0" dirty="0" smtClean="0"/>
              <a:t> do better than </a:t>
            </a:r>
            <a:r>
              <a:rPr lang="en-US" baseline="0" dirty="0" err="1" smtClean="0"/>
              <a:t>graphy</a:t>
            </a:r>
            <a:r>
              <a:rPr lang="en-US" baseline="0" dirty="0" smtClean="0"/>
              <a:t> alone. Which is as we expect. </a:t>
            </a:r>
          </a:p>
          <a:p>
            <a:r>
              <a:rPr lang="en-US" baseline="0" dirty="0" smtClean="0"/>
              <a:t>However, the </a:t>
            </a:r>
            <a:r>
              <a:rPr lang="en-US" baseline="0" dirty="0" err="1" smtClean="0"/>
              <a:t>pk</a:t>
            </a:r>
            <a:r>
              <a:rPr lang="en-US" baseline="0" dirty="0" smtClean="0"/>
              <a:t>, window diff </a:t>
            </a:r>
            <a:r>
              <a:rPr lang="en-US" baseline="0" dirty="0" smtClean="0"/>
              <a:t>differ</a:t>
            </a:r>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69</a:t>
            </a:fld>
            <a:endParaRPr lang="en-US"/>
          </a:p>
        </p:txBody>
      </p:sp>
    </p:spTree>
    <p:extLst>
      <p:ext uri="{BB962C8B-B14F-4D97-AF65-F5344CB8AC3E}">
        <p14:creationId xmlns:p14="http://schemas.microsoft.com/office/powerpoint/2010/main" val="30256751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a:t>
            </a:r>
            <a:r>
              <a:rPr lang="en-US" baseline="0" dirty="0" smtClean="0"/>
              <a:t> you see the difference between the errors calculated on matching sentences versus those on matching times. </a:t>
            </a:r>
          </a:p>
          <a:p>
            <a:r>
              <a:rPr lang="en-US" baseline="0" dirty="0" smtClean="0"/>
              <a:t>We have a tolerance here of 3 seconds</a:t>
            </a:r>
          </a:p>
          <a:p>
            <a:endParaRPr lang="en-US" dirty="0" smtClean="0"/>
          </a:p>
          <a:p>
            <a:r>
              <a:rPr lang="en-US" dirty="0" smtClean="0"/>
              <a:t>Now</a:t>
            </a:r>
            <a:r>
              <a:rPr lang="en-US" baseline="0" dirty="0" smtClean="0"/>
              <a:t> here </a:t>
            </a:r>
            <a:r>
              <a:rPr lang="en-US" baseline="0" dirty="0" err="1" smtClean="0"/>
              <a:t>crfs</a:t>
            </a:r>
            <a:r>
              <a:rPr lang="en-US" baseline="0" dirty="0" smtClean="0"/>
              <a:t> do ok but </a:t>
            </a:r>
            <a:r>
              <a:rPr lang="en-US" baseline="0" dirty="0" err="1" smtClean="0"/>
              <a:t>graphy</a:t>
            </a:r>
            <a:r>
              <a:rPr lang="en-US" baseline="0" dirty="0" smtClean="0"/>
              <a:t> seems to do even better.</a:t>
            </a:r>
          </a:p>
          <a:p>
            <a:r>
              <a:rPr lang="en-US" baseline="0" dirty="0" smtClean="0"/>
              <a:t>Just goes to show you how much the evaluation of the task varies. </a:t>
            </a:r>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70</a:t>
            </a:fld>
            <a:endParaRPr lang="en-US"/>
          </a:p>
        </p:txBody>
      </p:sp>
    </p:spTree>
    <p:extLst>
      <p:ext uri="{BB962C8B-B14F-4D97-AF65-F5344CB8AC3E}">
        <p14:creationId xmlns:p14="http://schemas.microsoft.com/office/powerpoint/2010/main" val="40214169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B966781D-1807-8E45-95D6-DA48081DD60C}" type="slidenum">
              <a:rPr lang="en-US" sz="1200"/>
              <a:pPr/>
              <a:t>71</a:t>
            </a:fld>
            <a:endParaRPr lang="en-US" sz="1200"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3</a:t>
            </a:r>
            <a:r>
              <a:rPr lang="en-US" baseline="30000">
                <a:ea typeface="ＭＳ Ｐゴシック" charset="0"/>
                <a:cs typeface="ＭＳ Ｐゴシック" charset="0"/>
              </a:rPr>
              <a:t>rd</a:t>
            </a:r>
            <a:r>
              <a:rPr lang="en-US">
                <a:ea typeface="ＭＳ Ｐゴシック" charset="0"/>
                <a:cs typeface="ＭＳ Ｐゴシック" charset="0"/>
              </a:rPr>
              <a:t> pilot</a:t>
            </a:r>
          </a:p>
          <a:p>
            <a:pPr eaLnBrk="1" hangingPunct="1"/>
            <a:endParaRPr lang="en-US">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a:ln/>
        </p:spPr>
      </p:sp>
      <p:sp>
        <p:nvSpPr>
          <p:cNvPr id="1310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310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408FE0BE-8E66-294A-A309-247099E8CB41}" type="slidenum">
              <a:rPr lang="en-US" sz="1200"/>
              <a:pPr/>
              <a:t>72</a:t>
            </a:fld>
            <a:endParaRPr 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0EAA3E-B962-B249-9AC3-09803F4B0961}" type="slidenum">
              <a:rPr lang="en-US" smtClean="0"/>
              <a:pPr>
                <a:defRPr/>
              </a:pPr>
              <a:t>73</a:t>
            </a:fld>
            <a:endParaRPr lang="en-US"/>
          </a:p>
        </p:txBody>
      </p:sp>
    </p:spTree>
    <p:extLst>
      <p:ext uri="{BB962C8B-B14F-4D97-AF65-F5344CB8AC3E}">
        <p14:creationId xmlns:p14="http://schemas.microsoft.com/office/powerpoint/2010/main" val="3821011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noTextEdit="1"/>
          </p:cNvSpPr>
          <p:nvPr>
            <p:ph type="sldImg"/>
          </p:nvPr>
        </p:nvSpPr>
        <p:spPr>
          <a:ln/>
        </p:spPr>
      </p:sp>
      <p:sp>
        <p:nvSpPr>
          <p:cNvPr id="1341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1341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1B3958EF-EF72-4544-8AFB-2B15B5557FAC}" type="slidenum">
              <a:rPr lang="en-US" sz="1200"/>
              <a:pPr/>
              <a:t>75</a:t>
            </a:fld>
            <a:endParaRPr 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a:ln/>
        </p:spPr>
      </p:sp>
      <p:sp>
        <p:nvSpPr>
          <p:cNvPr id="150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
        <p:nvSpPr>
          <p:cNvPr id="150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A9B069EE-7695-D44D-A170-108776150387}" type="slidenum">
              <a:rPr lang="en-US" sz="1200"/>
              <a:pPr/>
              <a:t>77</a:t>
            </a:fld>
            <a:endParaRPr 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spect="1" noChangeArrowheads="1" noTextEdit="1"/>
          </p:cNvSpPr>
          <p:nvPr>
            <p:ph type="sldImg"/>
          </p:nvPr>
        </p:nvSpPr>
        <p:spPr>
          <a:ln/>
        </p:spPr>
      </p:sp>
      <p:sp>
        <p:nvSpPr>
          <p:cNvPr id="1218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ea typeface="ＭＳ Ｐゴシック" charset="0"/>
              <a:cs typeface="ＭＳ Ｐゴシック" charset="0"/>
            </a:endParaRPr>
          </a:p>
          <a:p>
            <a:r>
              <a:rPr lang="en-US" dirty="0" smtClean="0">
                <a:ea typeface="ＭＳ Ｐゴシック" charset="0"/>
                <a:cs typeface="ＭＳ Ｐゴシック" charset="0"/>
              </a:rPr>
              <a:t>Now </a:t>
            </a:r>
            <a:r>
              <a:rPr lang="en-US" dirty="0">
                <a:ea typeface="ＭＳ Ｐゴシック" charset="0"/>
                <a:cs typeface="ＭＳ Ｐゴシック" charset="0"/>
              </a:rPr>
              <a:t>that we have talked about the metrics, lets talk about the systems we have to compare. </a:t>
            </a:r>
          </a:p>
          <a:p>
            <a:endParaRPr lang="en-US" dirty="0" smtClean="0">
              <a:ea typeface="ＭＳ Ｐゴシック" charset="0"/>
              <a:cs typeface="ＭＳ Ｐゴシック" charset="0"/>
            </a:endParaRPr>
          </a:p>
          <a:p>
            <a:pPr defTabSz="924916">
              <a:defRPr/>
            </a:pPr>
            <a:r>
              <a:rPr lang="en-US" dirty="0" smtClean="0">
                <a:ea typeface="ＭＳ Ｐゴシック" charset="0"/>
                <a:cs typeface="ＭＳ Ｐゴシック" charset="0"/>
              </a:rPr>
              <a:t>Now first I am going</a:t>
            </a:r>
            <a:r>
              <a:rPr lang="en-US" baseline="0" dirty="0" smtClean="0">
                <a:ea typeface="ＭＳ Ｐゴシック" charset="0"/>
                <a:cs typeface="ＭＳ Ｐゴシック" charset="0"/>
              </a:rPr>
              <a:t> to talk bout our text based algorithm (</a:t>
            </a:r>
            <a:r>
              <a:rPr lang="en-US" baseline="0" dirty="0" err="1" smtClean="0">
                <a:ea typeface="ＭＳ Ｐゴシック" charset="0"/>
                <a:cs typeface="ＭＳ Ｐゴシック" charset="0"/>
              </a:rPr>
              <a:t>graphy</a:t>
            </a:r>
            <a:r>
              <a:rPr lang="en-US" baseline="0" dirty="0" smtClean="0">
                <a:ea typeface="ＭＳ Ｐゴシック" charset="0"/>
                <a:cs typeface="ＭＳ Ｐゴシック" charset="0"/>
              </a:rPr>
              <a:t>)</a:t>
            </a:r>
          </a:p>
          <a:p>
            <a:pPr defTabSz="924916">
              <a:defRPr/>
            </a:pPr>
            <a:endParaRPr lang="en-US" dirty="0">
              <a:ea typeface="ＭＳ Ｐゴシック" charset="0"/>
              <a:cs typeface="ＭＳ Ｐゴシック" charset="0"/>
            </a:endParaRPr>
          </a:p>
          <a:p>
            <a:r>
              <a:rPr lang="en-US" dirty="0">
                <a:ea typeface="ＭＳ Ｐゴシック" charset="0"/>
                <a:cs typeface="ＭＳ Ｐゴシック" charset="0"/>
              </a:rPr>
              <a:t>We consider a system where we don</a:t>
            </a:r>
            <a:r>
              <a:rPr lang="ja-JP" altLang="en-US" dirty="0">
                <a:ea typeface="ＭＳ Ｐゴシック" charset="0"/>
                <a:cs typeface="ＭＳ Ｐゴシック" charset="0"/>
              </a:rPr>
              <a:t>’</a:t>
            </a:r>
            <a:r>
              <a:rPr lang="en-US" altLang="ja-JP" dirty="0">
                <a:ea typeface="ＭＳ Ｐゴシック" charset="0"/>
                <a:cs typeface="ＭＳ Ｐゴシック" charset="0"/>
              </a:rPr>
              <a:t>t model a terms influence at all. So no </a:t>
            </a:r>
            <a:r>
              <a:rPr lang="en-US" altLang="ja-JP" dirty="0" err="1">
                <a:ea typeface="ＭＳ Ｐゴシック" charset="0"/>
                <a:cs typeface="ＭＳ Ｐゴシック" charset="0"/>
              </a:rPr>
              <a:t>ris</a:t>
            </a:r>
            <a:endParaRPr lang="en-US" altLang="ja-JP" dirty="0">
              <a:ea typeface="ＭＳ Ｐゴシック" charset="0"/>
              <a:cs typeface="ＭＳ Ｐゴシック" charset="0"/>
            </a:endParaRPr>
          </a:p>
          <a:p>
            <a:r>
              <a:rPr lang="en-US" dirty="0">
                <a:ea typeface="ＭＳ Ｐゴシック" charset="0"/>
                <a:cs typeface="ＭＳ Ｐゴシック" charset="0"/>
              </a:rPr>
              <a:t>Next we consider a system where a terms influence is represented by a fixed length extension. (10 sentences)</a:t>
            </a:r>
          </a:p>
          <a:p>
            <a:r>
              <a:rPr lang="en-US" dirty="0">
                <a:ea typeface="ＭＳ Ｐゴシック" charset="0"/>
                <a:cs typeface="ＭＳ Ｐゴシック" charset="0"/>
              </a:rPr>
              <a:t>Last 2 versions use the RIs I described earlier. </a:t>
            </a:r>
          </a:p>
          <a:p>
            <a:endParaRPr lang="en-US" dirty="0">
              <a:ea typeface="ＭＳ Ｐゴシック" charset="0"/>
              <a:cs typeface="ＭＳ Ｐゴシック" charset="0"/>
            </a:endParaRPr>
          </a:p>
          <a:p>
            <a:r>
              <a:rPr lang="en-US" dirty="0">
                <a:ea typeface="ＭＳ Ｐゴシック" charset="0"/>
                <a:cs typeface="ＭＳ Ｐゴシック" charset="0"/>
              </a:rPr>
              <a:t>These comparisons aim to demonstrate first, the usefulness of modeling a zone of influence for terms beyond the sentence they occur in, and second, the effectiveness of RIs in modeling that influence accurately. </a:t>
            </a:r>
          </a:p>
          <a:p>
            <a:r>
              <a:rPr lang="en-US" dirty="0">
                <a:ea typeface="ＭＳ Ｐゴシック" charset="0"/>
                <a:cs typeface="ＭＳ Ｐゴシック" charset="0"/>
              </a:rPr>
              <a:t>Lastly, to establish how much we can gain from using Choi</a:t>
            </a:r>
            <a:r>
              <a:rPr lang="ja-JP" altLang="en-US" dirty="0">
                <a:ea typeface="ＭＳ Ｐゴシック" charset="0"/>
                <a:cs typeface="ＭＳ Ｐゴシック" charset="0"/>
              </a:rPr>
              <a:t>’</a:t>
            </a:r>
            <a:r>
              <a:rPr lang="en-US" altLang="ja-JP" dirty="0">
                <a:ea typeface="ＭＳ Ｐゴシック" charset="0"/>
                <a:cs typeface="ＭＳ Ｐゴシック" charset="0"/>
              </a:rPr>
              <a:t>s algorithm to determine </a:t>
            </a:r>
            <a:r>
              <a:rPr lang="en-US" altLang="ja-JP" dirty="0" smtClean="0">
                <a:ea typeface="ＭＳ Ｐゴシック" charset="0"/>
                <a:cs typeface="ＭＳ Ｐゴシック" charset="0"/>
              </a:rPr>
              <a:t>termination </a:t>
            </a:r>
            <a:r>
              <a:rPr lang="en-US" altLang="ja-JP" dirty="0">
                <a:ea typeface="ＭＳ Ｐゴシック" charset="0"/>
                <a:cs typeface="ＭＳ Ｐゴシック" charset="0"/>
              </a:rPr>
              <a:t>points for RIs, we also compared two </a:t>
            </a:r>
            <a:r>
              <a:rPr lang="en-US" altLang="ja-JP" dirty="0" smtClean="0">
                <a:ea typeface="ＭＳ Ｐゴシック" charset="0"/>
                <a:cs typeface="ＭＳ Ｐゴシック" charset="0"/>
              </a:rPr>
              <a:t>versions </a:t>
            </a:r>
            <a:r>
              <a:rPr lang="en-US" altLang="ja-JP" dirty="0">
                <a:ea typeface="ＭＳ Ｐゴシック" charset="0"/>
                <a:cs typeface="ＭＳ Ｐゴシック" charset="0"/>
              </a:rPr>
              <a:t>of our system: one in which RIs are </a:t>
            </a:r>
            <a:r>
              <a:rPr lang="en-US" altLang="ja-JP" dirty="0" smtClean="0">
                <a:ea typeface="ＭＳ Ｐゴシック" charset="0"/>
                <a:cs typeface="ＭＳ Ｐゴシック" charset="0"/>
              </a:rPr>
              <a:t>calculated </a:t>
            </a:r>
            <a:r>
              <a:rPr lang="en-US" altLang="ja-JP" dirty="0">
                <a:ea typeface="ＭＳ Ｐゴシック" charset="0"/>
                <a:cs typeface="ＭＳ Ｐゴシック" charset="0"/>
              </a:rPr>
              <a:t>without information from Choi</a:t>
            </a:r>
            <a:r>
              <a:rPr lang="ja-JP" altLang="en-US" dirty="0">
                <a:ea typeface="ＭＳ Ｐゴシック" charset="0"/>
                <a:cs typeface="ＭＳ Ｐゴシック" charset="0"/>
              </a:rPr>
              <a:t>’</a:t>
            </a:r>
            <a:r>
              <a:rPr lang="en-US" altLang="ja-JP" dirty="0">
                <a:ea typeface="ＭＳ Ｐゴシック" charset="0"/>
                <a:cs typeface="ＭＳ Ｐゴシック" charset="0"/>
              </a:rPr>
              <a:t>s algorithm and a second with these boundaries included. </a:t>
            </a: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Now if we were able to agree on semantic units for content types then what kind of applications could we support</a:t>
            </a:r>
          </a:p>
          <a:p>
            <a:r>
              <a:rPr lang="en-US" dirty="0">
                <a:ea typeface="ＭＳ Ｐゴシック" charset="0"/>
                <a:cs typeface="ＭＳ Ｐゴシック" charset="0"/>
              </a:rPr>
              <a:t>Football by plays; news by topics, food by recipes, and so forth …</a:t>
            </a:r>
          </a:p>
          <a:p>
            <a:endParaRPr lang="en-US" dirty="0">
              <a:ea typeface="ＭＳ Ｐゴシック" charset="0"/>
              <a:cs typeface="ＭＳ Ｐゴシック" charset="0"/>
            </a:endParaRPr>
          </a:p>
          <a:p>
            <a:endParaRPr lang="en-US" dirty="0">
              <a:ea typeface="ＭＳ Ｐゴシック" charset="0"/>
              <a:cs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B0F72C8C-AFDA-FD4D-8751-2642D228FFDE}" type="slidenum">
              <a:rPr lang="en-US" sz="1200"/>
              <a:pPr/>
              <a:t>7</a:t>
            </a:fld>
            <a:endParaRPr lang="en-US"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Rot="1" noChangeAspect="1" noChangeArrowheads="1" noTextEdit="1"/>
          </p:cNvSpPr>
          <p:nvPr>
            <p:ph type="sldImg"/>
          </p:nvPr>
        </p:nvSpPr>
        <p:spPr>
          <a:ln/>
        </p:spPr>
      </p:sp>
      <p:sp>
        <p:nvSpPr>
          <p:cNvPr id="1239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a:ln/>
        </p:spPr>
      </p:sp>
      <p:sp>
        <p:nvSpPr>
          <p:cNvPr id="1280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Results we got are about .4 so we have some still ways to go to reach human annotator disagreement levels but seems promising. </a:t>
            </a:r>
          </a:p>
          <a:p>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a:ln/>
        </p:spPr>
      </p:sp>
      <p:sp>
        <p:nvSpPr>
          <p:cNvPr id="1392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You click the magic button and your </a:t>
            </a:r>
            <a:r>
              <a:rPr lang="en-US" dirty="0" err="1">
                <a:ea typeface="ＭＳ Ｐゴシック" charset="0"/>
                <a:cs typeface="ＭＳ Ｐゴシック" charset="0"/>
              </a:rPr>
              <a:t>tv</a:t>
            </a:r>
            <a:r>
              <a:rPr lang="en-US" dirty="0">
                <a:ea typeface="ＭＳ Ｐゴシック" charset="0"/>
                <a:cs typeface="ＭＳ Ｐゴシック" charset="0"/>
              </a:rPr>
              <a:t> can tell you </a:t>
            </a:r>
            <a:r>
              <a:rPr lang="en-US" dirty="0" err="1" smtClean="0">
                <a:ea typeface="ＭＳ Ｐゴシック" charset="0"/>
                <a:cs typeface="ＭＳ Ｐゴシック" charset="0"/>
              </a:rPr>
              <a:t>whats</a:t>
            </a:r>
            <a:r>
              <a:rPr lang="en-US" dirty="0" smtClean="0">
                <a:ea typeface="ＭＳ Ｐゴシック" charset="0"/>
                <a:cs typeface="ＭＳ Ｐゴシック" charset="0"/>
              </a:rPr>
              <a:t> </a:t>
            </a:r>
            <a:r>
              <a:rPr lang="en-US" dirty="0">
                <a:ea typeface="ＭＳ Ｐゴシック" charset="0"/>
                <a:cs typeface="ＭＳ Ｐゴシック" charset="0"/>
              </a:rPr>
              <a:t>going on in the other channels down to the moment</a:t>
            </a:r>
          </a:p>
        </p:txBody>
      </p:sp>
      <p:sp>
        <p:nvSpPr>
          <p:cNvPr id="1392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1DD80D84-F016-6F42-8B10-2DC180E36BF0}" type="slidenum">
              <a:rPr lang="en-US" sz="1200"/>
              <a:pPr/>
              <a:t>8</a:t>
            </a:fld>
            <a:endParaRPr 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a:p>
            <a:r>
              <a:rPr lang="en-US">
                <a:ea typeface="ＭＳ Ｐゴシック" charset="0"/>
                <a:cs typeface="ＭＳ Ｐゴシック" charset="0"/>
              </a:rPr>
              <a:t>And your tv can automatically alert you when something important is happening on another channel. </a:t>
            </a:r>
          </a:p>
          <a:p>
            <a:endParaRPr lang="en-US">
              <a:ea typeface="ＭＳ Ｐゴシック" charset="0"/>
              <a:cs typeface="ＭＳ Ｐゴシック" charset="0"/>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cs typeface="ＭＳ Ｐゴシック" charset="0"/>
              </a:defRPr>
            </a:lvl1pPr>
            <a:lvl2pPr marL="751494" indent="-289036">
              <a:defRPr sz="2000">
                <a:solidFill>
                  <a:schemeClr val="tx1"/>
                </a:solidFill>
                <a:latin typeface="Arial" charset="0"/>
                <a:ea typeface="ＭＳ Ｐゴシック" charset="0"/>
              </a:defRPr>
            </a:lvl2pPr>
            <a:lvl3pPr marL="1156145" indent="-231229">
              <a:defRPr sz="2000">
                <a:solidFill>
                  <a:schemeClr val="tx1"/>
                </a:solidFill>
                <a:latin typeface="Arial" charset="0"/>
                <a:ea typeface="ＭＳ Ｐゴシック" charset="0"/>
              </a:defRPr>
            </a:lvl3pPr>
            <a:lvl4pPr marL="1618602" indent="-231229">
              <a:defRPr sz="2000">
                <a:solidFill>
                  <a:schemeClr val="tx1"/>
                </a:solidFill>
                <a:latin typeface="Arial" charset="0"/>
                <a:ea typeface="ＭＳ Ｐゴシック" charset="0"/>
              </a:defRPr>
            </a:lvl4pPr>
            <a:lvl5pPr marL="2081060" indent="-231229">
              <a:defRPr sz="2000">
                <a:solidFill>
                  <a:schemeClr val="tx1"/>
                </a:solidFill>
                <a:latin typeface="Arial" charset="0"/>
                <a:ea typeface="ＭＳ Ｐゴシック" charset="0"/>
              </a:defRPr>
            </a:lvl5pPr>
            <a:lvl6pPr marL="2543518" indent="-231229" eaLnBrk="0" fontAlgn="base" hangingPunct="0">
              <a:spcBef>
                <a:spcPct val="0"/>
              </a:spcBef>
              <a:spcAft>
                <a:spcPct val="0"/>
              </a:spcAft>
              <a:defRPr sz="2000">
                <a:solidFill>
                  <a:schemeClr val="tx1"/>
                </a:solidFill>
                <a:latin typeface="Arial" charset="0"/>
                <a:ea typeface="ＭＳ Ｐゴシック" charset="0"/>
              </a:defRPr>
            </a:lvl6pPr>
            <a:lvl7pPr marL="3005976" indent="-231229" eaLnBrk="0" fontAlgn="base" hangingPunct="0">
              <a:spcBef>
                <a:spcPct val="0"/>
              </a:spcBef>
              <a:spcAft>
                <a:spcPct val="0"/>
              </a:spcAft>
              <a:defRPr sz="2000">
                <a:solidFill>
                  <a:schemeClr val="tx1"/>
                </a:solidFill>
                <a:latin typeface="Arial" charset="0"/>
                <a:ea typeface="ＭＳ Ｐゴシック" charset="0"/>
              </a:defRPr>
            </a:lvl7pPr>
            <a:lvl8pPr marL="3468434" indent="-231229" eaLnBrk="0" fontAlgn="base" hangingPunct="0">
              <a:spcBef>
                <a:spcPct val="0"/>
              </a:spcBef>
              <a:spcAft>
                <a:spcPct val="0"/>
              </a:spcAft>
              <a:defRPr sz="2000">
                <a:solidFill>
                  <a:schemeClr val="tx1"/>
                </a:solidFill>
                <a:latin typeface="Arial" charset="0"/>
                <a:ea typeface="ＭＳ Ｐゴシック" charset="0"/>
              </a:defRPr>
            </a:lvl8pPr>
            <a:lvl9pPr marL="3930891" indent="-231229" eaLnBrk="0" fontAlgn="base" hangingPunct="0">
              <a:spcBef>
                <a:spcPct val="0"/>
              </a:spcBef>
              <a:spcAft>
                <a:spcPct val="0"/>
              </a:spcAft>
              <a:defRPr sz="2000">
                <a:solidFill>
                  <a:schemeClr val="tx1"/>
                </a:solidFill>
                <a:latin typeface="Arial" charset="0"/>
                <a:ea typeface="ＭＳ Ｐゴシック" charset="0"/>
              </a:defRPr>
            </a:lvl9pPr>
          </a:lstStyle>
          <a:p>
            <a:fld id="{3EFAC57C-22A2-9E4A-9A66-221CD9A44584}" type="slidenum">
              <a:rPr lang="en-US" sz="1200"/>
              <a:pPr/>
              <a:t>9</a:t>
            </a:fld>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2400">
                <a:latin typeface="Times New Roman"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grpSp>
      </p:grpSp>
      <p:sp>
        <p:nvSpPr>
          <p:cNvPr id="115731"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en-US"/>
              <a:t>Click to edit Master title style</a:t>
            </a:r>
          </a:p>
        </p:txBody>
      </p:sp>
      <p:sp>
        <p:nvSpPr>
          <p:cNvPr id="115732" name="Rectangle 20"/>
          <p:cNvSpPr>
            <a:spLocks noGrp="1" noChangeArrowheads="1"/>
          </p:cNvSpPr>
          <p:nvPr>
            <p:ph type="subTitle" idx="1"/>
          </p:nvPr>
        </p:nvSpPr>
        <p:spPr>
          <a:xfrm>
            <a:off x="2971800" y="4267200"/>
            <a:ext cx="6019800" cy="1752600"/>
          </a:xfrm>
        </p:spPr>
        <p:txBody>
          <a:bodyPr/>
          <a:lstStyle>
            <a:lvl1pPr marL="0" indent="0">
              <a:buFont typeface="Wingdings" charset="2"/>
              <a:buNone/>
              <a:defRPr sz="1900"/>
            </a:lvl1pPr>
          </a:lstStyle>
          <a:p>
            <a:r>
              <a:rPr lang="en-US"/>
              <a:t>Click to edit Master subtitle style</a:t>
            </a:r>
          </a:p>
        </p:txBody>
      </p:sp>
      <p:sp>
        <p:nvSpPr>
          <p:cNvPr id="18" name="Rectangle 17"/>
          <p:cNvSpPr>
            <a:spLocks noGrp="1" noChangeArrowheads="1"/>
          </p:cNvSpPr>
          <p:nvPr>
            <p:ph type="ftr" sz="quarter" idx="10"/>
          </p:nvPr>
        </p:nvSpPr>
        <p:spPr>
          <a:xfrm>
            <a:off x="304800" y="6248400"/>
            <a:ext cx="8686800" cy="457200"/>
          </a:xfrm>
        </p:spPr>
        <p:txBody>
          <a:bodyPr/>
          <a:lstStyle>
            <a:lvl1pPr>
              <a:defRPr/>
            </a:lvl1pPr>
          </a:lstStyle>
          <a:p>
            <a:pPr>
              <a:defRPr/>
            </a:pPr>
            <a:endParaRPr lang="en-US"/>
          </a:p>
        </p:txBody>
      </p:sp>
    </p:spTree>
    <p:extLst>
      <p:ext uri="{BB962C8B-B14F-4D97-AF65-F5344CB8AC3E}">
        <p14:creationId xmlns:p14="http://schemas.microsoft.com/office/powerpoint/2010/main" val="3546134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741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457200"/>
            <a:ext cx="207645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457200"/>
            <a:ext cx="60769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7799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3887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2632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2192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2192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7742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98090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6551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9424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429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981227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ftr" sz="quarter" idx="3"/>
          </p:nvPr>
        </p:nvSpPr>
        <p:spPr bwMode="auto">
          <a:xfrm>
            <a:off x="381000" y="6248400"/>
            <a:ext cx="8229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Arial" charset="0"/>
                <a:ea typeface="+mn-ea"/>
                <a:cs typeface="+mn-cs"/>
              </a:defRPr>
            </a:lvl1pPr>
          </a:lstStyle>
          <a:p>
            <a:pPr>
              <a:defRPr/>
            </a:pPr>
            <a:endParaRPr lang="en-US"/>
          </a:p>
        </p:txBody>
      </p:sp>
      <p:grpSp>
        <p:nvGrpSpPr>
          <p:cNvPr id="1027" name="Group 4"/>
          <p:cNvGrpSpPr>
            <a:grpSpLocks/>
          </p:cNvGrpSpPr>
          <p:nvPr/>
        </p:nvGrpSpPr>
        <p:grpSpPr bwMode="auto">
          <a:xfrm>
            <a:off x="0" y="0"/>
            <a:ext cx="9144000" cy="546100"/>
            <a:chOff x="0" y="0"/>
            <a:chExt cx="5760" cy="344"/>
          </a:xfrm>
        </p:grpSpPr>
        <p:sp>
          <p:nvSpPr>
            <p:cNvPr id="1030"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lang="en-US" sz="2400">
                <a:latin typeface="Times New Roman" charset="0"/>
              </a:endParaRPr>
            </a:p>
          </p:txBody>
        </p:sp>
        <p:sp>
          <p:nvSpPr>
            <p:cNvPr id="1031"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32"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solidFill>
                  <a:schemeClr val="hlink"/>
                </a:solidFill>
              </a:endParaRPr>
            </a:p>
          </p:txBody>
        </p:sp>
        <p:sp>
          <p:nvSpPr>
            <p:cNvPr id="1033"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solidFill>
                  <a:schemeClr val="hlink"/>
                </a:solidFill>
              </a:endParaRPr>
            </a:p>
          </p:txBody>
        </p:sp>
        <p:sp>
          <p:nvSpPr>
            <p:cNvPr id="1034"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solidFill>
                  <a:schemeClr val="accent2"/>
                </a:solidFill>
              </a:endParaRPr>
            </a:p>
          </p:txBody>
        </p:sp>
        <p:sp>
          <p:nvSpPr>
            <p:cNvPr id="1035"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solidFill>
                  <a:schemeClr val="hlink"/>
                </a:solidFill>
              </a:endParaRPr>
            </a:p>
          </p:txBody>
        </p:sp>
        <p:sp>
          <p:nvSpPr>
            <p:cNvPr id="1036"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2400">
                <a:latin typeface="Times New Roman" charset="0"/>
              </a:endParaRPr>
            </a:p>
          </p:txBody>
        </p:sp>
        <p:sp>
          <p:nvSpPr>
            <p:cNvPr id="1037"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solidFill>
                  <a:schemeClr val="accent2"/>
                </a:solidFill>
              </a:endParaRPr>
            </a:p>
          </p:txBody>
        </p:sp>
        <p:sp>
          <p:nvSpPr>
            <p:cNvPr id="1038"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solidFill>
                  <a:schemeClr val="accent2"/>
                </a:solidFill>
              </a:endParaRPr>
            </a:p>
          </p:txBody>
        </p:sp>
      </p:grpSp>
      <p:sp>
        <p:nvSpPr>
          <p:cNvPr id="1028" name="Rectangle 14"/>
          <p:cNvSpPr>
            <a:spLocks noGrp="1" noChangeArrowheads="1"/>
          </p:cNvSpPr>
          <p:nvPr>
            <p:ph type="title"/>
          </p:nvPr>
        </p:nvSpPr>
        <p:spPr bwMode="auto">
          <a:xfrm>
            <a:off x="457200" y="4572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15"/>
          <p:cNvSpPr>
            <a:spLocks noGrp="1" noChangeArrowheads="1"/>
          </p:cNvSpPr>
          <p:nvPr>
            <p:ph type="body" idx="1"/>
          </p:nvPr>
        </p:nvSpPr>
        <p:spPr bwMode="auto">
          <a:xfrm>
            <a:off x="381000" y="1219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069"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txStyles>
    <p:titleStyle>
      <a:lvl1pPr algn="l" rtl="0" eaLnBrk="0" fontAlgn="base" hangingPunct="0">
        <a:spcBef>
          <a:spcPct val="0"/>
        </a:spcBef>
        <a:spcAft>
          <a:spcPct val="0"/>
        </a:spcAft>
        <a:defRPr sz="3200">
          <a:solidFill>
            <a:schemeClr val="tx1"/>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200">
          <a:solidFill>
            <a:schemeClr val="tx1"/>
          </a:solidFill>
          <a:latin typeface="Arial" charset="0"/>
          <a:ea typeface="ＭＳ Ｐゴシック" pitchFamily="-106" charset="-128"/>
          <a:cs typeface="ＭＳ Ｐゴシック" pitchFamily="-106" charset="-128"/>
        </a:defRPr>
      </a:lvl2pPr>
      <a:lvl3pPr algn="l" rtl="0" eaLnBrk="0" fontAlgn="base" hangingPunct="0">
        <a:spcBef>
          <a:spcPct val="0"/>
        </a:spcBef>
        <a:spcAft>
          <a:spcPct val="0"/>
        </a:spcAft>
        <a:defRPr sz="3200">
          <a:solidFill>
            <a:schemeClr val="tx1"/>
          </a:solidFill>
          <a:latin typeface="Arial" charset="0"/>
          <a:ea typeface="ＭＳ Ｐゴシック" pitchFamily="-106" charset="-128"/>
          <a:cs typeface="ＭＳ Ｐゴシック" pitchFamily="-106" charset="-128"/>
        </a:defRPr>
      </a:lvl3pPr>
      <a:lvl4pPr algn="l" rtl="0" eaLnBrk="0" fontAlgn="base" hangingPunct="0">
        <a:spcBef>
          <a:spcPct val="0"/>
        </a:spcBef>
        <a:spcAft>
          <a:spcPct val="0"/>
        </a:spcAft>
        <a:defRPr sz="3200">
          <a:solidFill>
            <a:schemeClr val="tx1"/>
          </a:solidFill>
          <a:latin typeface="Arial" charset="0"/>
          <a:ea typeface="ＭＳ Ｐゴシック" pitchFamily="-106" charset="-128"/>
          <a:cs typeface="ＭＳ Ｐゴシック" pitchFamily="-106" charset="-128"/>
        </a:defRPr>
      </a:lvl4pPr>
      <a:lvl5pPr algn="l" rtl="0" eaLnBrk="0" fontAlgn="base" hangingPunct="0">
        <a:spcBef>
          <a:spcPct val="0"/>
        </a:spcBef>
        <a:spcAft>
          <a:spcPct val="0"/>
        </a:spcAft>
        <a:defRPr sz="3200">
          <a:solidFill>
            <a:schemeClr val="tx1"/>
          </a:solidFill>
          <a:latin typeface="Arial" charset="0"/>
          <a:ea typeface="ＭＳ Ｐゴシック" pitchFamily="-106" charset="-128"/>
          <a:cs typeface="ＭＳ Ｐゴシック" pitchFamily="-106" charset="-128"/>
        </a:defRPr>
      </a:lvl5pPr>
      <a:lvl6pPr marL="457200" algn="l" rtl="0" fontAlgn="base">
        <a:spcBef>
          <a:spcPct val="0"/>
        </a:spcBef>
        <a:spcAft>
          <a:spcPct val="0"/>
        </a:spcAft>
        <a:defRPr sz="3200">
          <a:solidFill>
            <a:schemeClr val="tx1"/>
          </a:solidFill>
          <a:latin typeface="Arial" charset="0"/>
        </a:defRPr>
      </a:lvl6pPr>
      <a:lvl7pPr marL="914400" algn="l" rtl="0" fontAlgn="base">
        <a:spcBef>
          <a:spcPct val="0"/>
        </a:spcBef>
        <a:spcAft>
          <a:spcPct val="0"/>
        </a:spcAft>
        <a:defRPr sz="3200">
          <a:solidFill>
            <a:schemeClr val="tx1"/>
          </a:solidFill>
          <a:latin typeface="Arial" charset="0"/>
        </a:defRPr>
      </a:lvl7pPr>
      <a:lvl8pPr marL="1371600" algn="l" rtl="0" fontAlgn="base">
        <a:spcBef>
          <a:spcPct val="0"/>
        </a:spcBef>
        <a:spcAft>
          <a:spcPct val="0"/>
        </a:spcAft>
        <a:defRPr sz="3200">
          <a:solidFill>
            <a:schemeClr val="tx1"/>
          </a:solidFill>
          <a:latin typeface="Arial" charset="0"/>
        </a:defRPr>
      </a:lvl8pPr>
      <a:lvl9pPr marL="1828800" algn="l" rtl="0" fontAlgn="base">
        <a:spcBef>
          <a:spcPct val="0"/>
        </a:spcBef>
        <a:spcAft>
          <a:spcPct val="0"/>
        </a:spcAft>
        <a:defRPr sz="32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n"/>
        <a:defRPr>
          <a:solidFill>
            <a:schemeClr val="tx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lr>
          <a:schemeClr val="accent2"/>
        </a:buClr>
        <a:buSzPct val="80000"/>
        <a:buFont typeface="Wingdings" charset="0"/>
        <a:buChar char="¨"/>
        <a:defRPr sz="16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bg2"/>
        </a:buClr>
        <a:buSzPct val="65000"/>
        <a:buFont typeface="Wingdings" charset="0"/>
        <a:buChar char="n"/>
        <a:defRPr sz="1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70000"/>
        <a:buFont typeface="Wingdings" charset="0"/>
        <a:buChar char="¨"/>
        <a:defRPr sz="12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bg2"/>
        </a:buClr>
        <a:buFont typeface="Wingdings" charset="0"/>
        <a:buChar char="§"/>
        <a:defRPr sz="1000">
          <a:solidFill>
            <a:schemeClr val="tx1"/>
          </a:solidFill>
          <a:latin typeface="+mn-lt"/>
          <a:ea typeface="ＭＳ Ｐゴシック" charset="-128"/>
        </a:defRPr>
      </a:lvl5pPr>
      <a:lvl6pPr marL="2514600" indent="-228600" algn="l" rtl="0" fontAlgn="base">
        <a:spcBef>
          <a:spcPct val="20000"/>
        </a:spcBef>
        <a:spcAft>
          <a:spcPct val="0"/>
        </a:spcAft>
        <a:buClr>
          <a:schemeClr val="bg2"/>
        </a:buClr>
        <a:buFont typeface="Wingdings" charset="2"/>
        <a:buChar char="§"/>
        <a:defRPr sz="1000">
          <a:solidFill>
            <a:schemeClr val="tx1"/>
          </a:solidFill>
          <a:latin typeface="+mn-lt"/>
          <a:ea typeface="ＭＳ Ｐゴシック" charset="-128"/>
        </a:defRPr>
      </a:lvl6pPr>
      <a:lvl7pPr marL="2971800" indent="-228600" algn="l" rtl="0" fontAlgn="base">
        <a:spcBef>
          <a:spcPct val="20000"/>
        </a:spcBef>
        <a:spcAft>
          <a:spcPct val="0"/>
        </a:spcAft>
        <a:buClr>
          <a:schemeClr val="bg2"/>
        </a:buClr>
        <a:buFont typeface="Wingdings" charset="2"/>
        <a:buChar char="§"/>
        <a:defRPr sz="1000">
          <a:solidFill>
            <a:schemeClr val="tx1"/>
          </a:solidFill>
          <a:latin typeface="+mn-lt"/>
          <a:ea typeface="ＭＳ Ｐゴシック" charset="-128"/>
        </a:defRPr>
      </a:lvl7pPr>
      <a:lvl8pPr marL="3429000" indent="-228600" algn="l" rtl="0" fontAlgn="base">
        <a:spcBef>
          <a:spcPct val="20000"/>
        </a:spcBef>
        <a:spcAft>
          <a:spcPct val="0"/>
        </a:spcAft>
        <a:buClr>
          <a:schemeClr val="bg2"/>
        </a:buClr>
        <a:buFont typeface="Wingdings" charset="2"/>
        <a:buChar char="§"/>
        <a:defRPr sz="1000">
          <a:solidFill>
            <a:schemeClr val="tx1"/>
          </a:solidFill>
          <a:latin typeface="+mn-lt"/>
          <a:ea typeface="ＭＳ Ｐゴシック" charset="-128"/>
        </a:defRPr>
      </a:lvl8pPr>
      <a:lvl9pPr marL="3886200" indent="-228600" algn="l" rtl="0" fontAlgn="base">
        <a:spcBef>
          <a:spcPct val="20000"/>
        </a:spcBef>
        <a:spcAft>
          <a:spcPct val="0"/>
        </a:spcAft>
        <a:buClr>
          <a:schemeClr val="bg2"/>
        </a:buClr>
        <a:buFont typeface="Wingdings" charset="2"/>
        <a:buChar char="§"/>
        <a:defRPr sz="1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eg"/><Relationship Id="rId7"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hart" Target="../charts/char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1.docx"/><Relationship Id="rId5" Type="http://schemas.openxmlformats.org/officeDocument/2006/relationships/image" Target="../media/image3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p:txBody>
          <a:bodyPr/>
          <a:lstStyle/>
          <a:p>
            <a:pPr algn="ctr" eaLnBrk="1" hangingPunct="1"/>
            <a:r>
              <a:rPr lang="en-US">
                <a:latin typeface="Arial" charset="0"/>
                <a:ea typeface="ＭＳ Ｐゴシック" charset="0"/>
                <a:cs typeface="ＭＳ Ｐゴシック" charset="0"/>
              </a:rPr>
              <a:t>    Video Segmentation: Bridging the Semantic Gap For Television Content</a:t>
            </a:r>
            <a:br>
              <a:rPr lang="en-US">
                <a:latin typeface="Arial" charset="0"/>
                <a:ea typeface="ＭＳ Ｐゴシック" charset="0"/>
                <a:cs typeface="ＭＳ Ｐゴシック" charset="0"/>
              </a:rPr>
            </a:br>
            <a:endParaRPr lang="en-US">
              <a:solidFill>
                <a:schemeClr val="tx1"/>
              </a:solidFill>
              <a:latin typeface="Arial" charset="0"/>
              <a:ea typeface="ＭＳ Ｐゴシック" charset="0"/>
              <a:cs typeface="ＭＳ Ｐゴシック" charset="0"/>
            </a:endParaRPr>
          </a:p>
        </p:txBody>
      </p:sp>
      <p:sp>
        <p:nvSpPr>
          <p:cNvPr id="14338" name="Rectangle 3"/>
          <p:cNvSpPr>
            <a:spLocks noGrp="1" noChangeArrowheads="1"/>
          </p:cNvSpPr>
          <p:nvPr>
            <p:ph type="subTitle" idx="1"/>
          </p:nvPr>
        </p:nvSpPr>
        <p:spPr>
          <a:xfrm>
            <a:off x="2971800" y="4267200"/>
            <a:ext cx="6019800" cy="1828800"/>
          </a:xfrm>
        </p:spPr>
        <p:txBody>
          <a:bodyPr/>
          <a:lstStyle/>
          <a:p>
            <a:pPr eaLnBrk="1" hangingPunct="1">
              <a:buFont typeface="Wingdings" charset="0"/>
              <a:buNone/>
            </a:pPr>
            <a:endParaRPr lang="en-US" sz="2400" dirty="0">
              <a:latin typeface="Arial" charset="0"/>
              <a:ea typeface="ＭＳ Ｐゴシック" charset="0"/>
              <a:cs typeface="ＭＳ Ｐゴシック" charset="0"/>
            </a:endParaRPr>
          </a:p>
          <a:p>
            <a:pPr lvl="4" eaLnBrk="1" hangingPunct="1">
              <a:buFont typeface="Wingdings" charset="0"/>
              <a:buNone/>
            </a:pPr>
            <a:r>
              <a:rPr lang="en-US" sz="2400" b="1" dirty="0" err="1">
                <a:latin typeface="Arial" charset="0"/>
                <a:ea typeface="ＭＳ Ｐゴシック" charset="0"/>
              </a:rPr>
              <a:t>Geetu</a:t>
            </a:r>
            <a:r>
              <a:rPr lang="en-US" sz="2400" b="1" dirty="0">
                <a:latin typeface="Arial" charset="0"/>
                <a:ea typeface="ＭＳ Ｐゴシック" charset="0"/>
              </a:rPr>
              <a:t> </a:t>
            </a:r>
            <a:r>
              <a:rPr lang="en-US" sz="2400" b="1" dirty="0" err="1">
                <a:latin typeface="Arial" charset="0"/>
                <a:ea typeface="ＭＳ Ｐゴシック" charset="0"/>
              </a:rPr>
              <a:t>Ambwani</a:t>
            </a:r>
            <a:endParaRPr lang="en-US" sz="2400" b="1" dirty="0">
              <a:latin typeface="Arial" charset="0"/>
              <a:ea typeface="ＭＳ Ｐゴシック" charset="0"/>
            </a:endParaRPr>
          </a:p>
          <a:p>
            <a:pPr eaLnBrk="1" hangingPunct="1">
              <a:buFont typeface="Wingdings" charset="0"/>
              <a:buNone/>
            </a:pPr>
            <a:r>
              <a:rPr lang="en-US" sz="2400" dirty="0">
                <a:latin typeface="Arial" charset="0"/>
                <a:ea typeface="ＭＳ Ｐゴシック" charset="0"/>
                <a:cs typeface="ＭＳ Ｐゴシック" charset="0"/>
              </a:rPr>
              <a:t>            </a:t>
            </a:r>
          </a:p>
          <a:p>
            <a:pPr eaLnBrk="1" hangingPunct="1">
              <a:buFont typeface="Wingdings" charset="0"/>
              <a:buNone/>
            </a:pPr>
            <a:endParaRPr lang="en-US" sz="2400"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atin typeface="Arial" charset="0"/>
                <a:ea typeface="ＭＳ Ｐゴシック" charset="0"/>
                <a:cs typeface="ＭＳ Ｐゴシック" charset="0"/>
              </a:rPr>
              <a:t>Navigate Differently …</a:t>
            </a:r>
          </a:p>
        </p:txBody>
      </p:sp>
      <p:pic>
        <p:nvPicPr>
          <p:cNvPr id="30722" name="Content Placeholder 3" descr="4.jpg"/>
          <p:cNvPicPr>
            <a:picLocks noGrp="1" noChangeAspect="1"/>
          </p:cNvPicPr>
          <p:nvPr>
            <p:ph idx="1"/>
          </p:nvPr>
        </p:nvPicPr>
        <p:blipFill>
          <a:blip r:embed="rId3">
            <a:extLst>
              <a:ext uri="{28A0092B-C50C-407E-A947-70E740481C1C}">
                <a14:useLocalDpi xmlns:a14="http://schemas.microsoft.com/office/drawing/2010/main" val="0"/>
              </a:ext>
            </a:extLst>
          </a:blip>
          <a:srcRect t="1054" b="1054"/>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atin typeface="Arial" charset="0"/>
                <a:ea typeface="ＭＳ Ｐゴシック" charset="0"/>
                <a:cs typeface="ＭＳ Ｐゴシック" charset="0"/>
              </a:rPr>
              <a:t>Follow the things you care about …</a:t>
            </a:r>
          </a:p>
        </p:txBody>
      </p:sp>
      <p:pic>
        <p:nvPicPr>
          <p:cNvPr id="31746" name="Content Placeholder 3" descr="8.jpg"/>
          <p:cNvPicPr>
            <a:picLocks noGrp="1" noChangeAspect="1"/>
          </p:cNvPicPr>
          <p:nvPr>
            <p:ph idx="1"/>
          </p:nvPr>
        </p:nvPicPr>
        <p:blipFill>
          <a:blip r:embed="rId3">
            <a:extLst>
              <a:ext uri="{28A0092B-C50C-407E-A947-70E740481C1C}">
                <a14:useLocalDpi xmlns:a14="http://schemas.microsoft.com/office/drawing/2010/main" val="0"/>
              </a:ext>
            </a:extLst>
          </a:blip>
          <a:srcRect t="1054" b="1054"/>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ctrTitle"/>
          </p:nvPr>
        </p:nvSpPr>
        <p:spPr/>
        <p:txBody>
          <a:bodyPr/>
          <a:lstStyle/>
          <a:p>
            <a:pPr algn="ctr" eaLnBrk="1" hangingPunct="1"/>
            <a:r>
              <a:rPr lang="en-US">
                <a:latin typeface="Arial" charset="0"/>
                <a:ea typeface="ＭＳ Ｐゴシック" charset="0"/>
                <a:cs typeface="ＭＳ Ｐゴシック" charset="0"/>
              </a:rPr>
              <a:t>Multimodal Segmentation</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Framework</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Times New Roman" charset="0"/>
                <a:ea typeface="ＭＳ Ｐゴシック" charset="0"/>
                <a:cs typeface="ＭＳ Ｐゴシック" charset="0"/>
              </a:rPr>
              <a:t>Towards a Multi-Modal Approach</a:t>
            </a:r>
          </a:p>
        </p:txBody>
      </p:sp>
      <p:sp>
        <p:nvSpPr>
          <p:cNvPr id="96258" name="Rectangle 3"/>
          <p:cNvSpPr>
            <a:spLocks noGrp="1" noChangeArrowheads="1"/>
          </p:cNvSpPr>
          <p:nvPr>
            <p:ph type="body" idx="1"/>
          </p:nvPr>
        </p:nvSpPr>
        <p:spPr/>
        <p:txBody>
          <a:bodyPr/>
          <a:lstStyle/>
          <a:p>
            <a:pPr marL="0" indent="0" eaLnBrk="1" hangingPunct="1">
              <a:buNone/>
              <a:defRPr/>
            </a:pPr>
            <a:endParaRPr lang="en-US" sz="2000" dirty="0">
              <a:ea typeface="ＭＳ Ｐゴシック" charset="0"/>
              <a:cs typeface="ＭＳ Ｐゴシック" charset="0"/>
            </a:endParaRPr>
          </a:p>
          <a:p>
            <a:pPr eaLnBrk="1" hangingPunct="1">
              <a:defRPr/>
            </a:pPr>
            <a:r>
              <a:rPr lang="en-US" sz="2000" dirty="0" smtClean="0">
                <a:ea typeface="ＭＳ Ｐゴシック" charset="0"/>
                <a:cs typeface="ＭＳ Ｐゴシック" charset="0"/>
              </a:rPr>
              <a:t>Video for TV is very content rich </a:t>
            </a:r>
          </a:p>
          <a:p>
            <a:pPr lvl="1" eaLnBrk="1" hangingPunct="1">
              <a:defRPr/>
            </a:pPr>
            <a:r>
              <a:rPr lang="en-US" sz="2000" dirty="0" smtClean="0">
                <a:ea typeface="ＭＳ Ｐゴシック" charset="0"/>
              </a:rPr>
              <a:t>Text , Audio, Video, External Metadata</a:t>
            </a:r>
          </a:p>
          <a:p>
            <a:pPr>
              <a:defRPr/>
            </a:pPr>
            <a:r>
              <a:rPr lang="en-US" sz="2000" dirty="0" smtClean="0">
                <a:ea typeface="ＭＳ Ｐゴシック" charset="0"/>
                <a:cs typeface="ＭＳ Ｐゴシック" charset="0"/>
              </a:rPr>
              <a:t>Our Goal:</a:t>
            </a:r>
          </a:p>
          <a:p>
            <a:pPr lvl="1">
              <a:defRPr/>
            </a:pPr>
            <a:r>
              <a:rPr lang="en-US" sz="2000" dirty="0" smtClean="0">
                <a:ea typeface="ＭＳ Ｐゴシック" charset="0"/>
                <a:cs typeface="ＭＳ Ｐゴシック" charset="0"/>
              </a:rPr>
              <a:t>Segmentation for multiple content types:</a:t>
            </a:r>
          </a:p>
          <a:p>
            <a:pPr lvl="2">
              <a:defRPr/>
            </a:pPr>
            <a:r>
              <a:rPr lang="en-US" sz="2000" dirty="0" smtClean="0">
                <a:ea typeface="ＭＳ Ｐゴシック" charset="0"/>
              </a:rPr>
              <a:t>Build flexible framework that can learn appropriate models for news, food, travel, entertainment, and other content types</a:t>
            </a:r>
          </a:p>
          <a:p>
            <a:pPr lvl="2">
              <a:defRPr/>
            </a:pPr>
            <a:r>
              <a:rPr lang="en-US" sz="2000" dirty="0" smtClean="0">
                <a:ea typeface="ＭＳ Ｐゴシック" charset="0"/>
                <a:cs typeface="ＭＳ Ｐゴシック" charset="0"/>
              </a:rPr>
              <a:t>Pipeline for Features</a:t>
            </a:r>
          </a:p>
          <a:p>
            <a:pPr lvl="2">
              <a:defRPr/>
            </a:pPr>
            <a:r>
              <a:rPr lang="en-US" sz="2000" dirty="0" smtClean="0">
                <a:ea typeface="ＭＳ Ｐゴシック" charset="0"/>
                <a:cs typeface="ＭＳ Ｐゴシック" charset="0"/>
              </a:rPr>
              <a:t>Machine Learning to predict where the segment boundary occurs </a:t>
            </a:r>
          </a:p>
          <a:p>
            <a:pPr>
              <a:defRPr/>
            </a:pPr>
            <a:r>
              <a:rPr lang="en-US" sz="2000" dirty="0" smtClean="0">
                <a:ea typeface="ＭＳ Ｐゴシック" charset="0"/>
                <a:cs typeface="ＭＳ Ｐゴシック" charset="0"/>
              </a:rPr>
              <a:t>However, we began with a news segmentation system, because:</a:t>
            </a:r>
          </a:p>
          <a:p>
            <a:pPr lvl="1">
              <a:defRPr/>
            </a:pPr>
            <a:r>
              <a:rPr lang="en-US" sz="2000" dirty="0" smtClean="0">
                <a:ea typeface="ＭＳ Ｐゴシック" charset="0"/>
                <a:cs typeface="ＭＳ Ｐゴシック" charset="0"/>
              </a:rPr>
              <a:t>Good metadata is available (closed captions and related stories from the web)</a:t>
            </a:r>
          </a:p>
          <a:p>
            <a:pPr lvl="1">
              <a:defRPr/>
            </a:pPr>
            <a:r>
              <a:rPr lang="en-US" sz="2000" dirty="0" smtClean="0">
                <a:ea typeface="ＭＳ Ｐゴシック" charset="0"/>
                <a:cs typeface="ＭＳ Ｐゴシック" charset="0"/>
              </a:rPr>
              <a:t>Useful segments (stories) are clearly defined</a:t>
            </a:r>
          </a:p>
          <a:p>
            <a:pPr lvl="1">
              <a:defRPr/>
            </a:pPr>
            <a:endParaRPr lang="en-US" sz="2000" dirty="0" smtClean="0">
              <a:latin typeface="Arial" charset="0"/>
              <a:ea typeface="ＭＳ Ｐゴシック" charset="0"/>
            </a:endParaRPr>
          </a:p>
          <a:p>
            <a:pPr marL="914400" lvl="2" indent="0">
              <a:buFont typeface="Wingdings" charset="0"/>
              <a:buNone/>
              <a:defRPr/>
            </a:pPr>
            <a:endParaRPr lang="en-US" sz="2000" dirty="0">
              <a:ea typeface="ＭＳ Ｐゴシック" charset="0"/>
            </a:endParaRPr>
          </a:p>
          <a:p>
            <a:pPr marL="0" indent="0" eaLnBrk="1" hangingPunct="1">
              <a:buFont typeface="Wingdings" charset="0"/>
              <a:buNone/>
              <a:defRPr/>
            </a:pPr>
            <a:endParaRPr lang="en-US" dirty="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rcRect l="-13398" r="-13398"/>
          <a:stretch>
            <a:fillRect/>
          </a:stretch>
        </p:blipFill>
        <p:spPr>
          <a:xfrm>
            <a:off x="381000" y="1447800"/>
            <a:ext cx="8229600" cy="4876800"/>
          </a:xfrm>
        </p:spPr>
      </p:pic>
    </p:spTree>
    <p:extLst>
      <p:ext uri="{BB962C8B-B14F-4D97-AF65-F5344CB8AC3E}">
        <p14:creationId xmlns:p14="http://schemas.microsoft.com/office/powerpoint/2010/main" val="40152528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Textual Features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Arial" charset="0"/>
                <a:ea typeface="ＭＳ Ｐゴシック" charset="0"/>
                <a:cs typeface="ＭＳ Ｐゴシック" charset="0"/>
              </a:rPr>
              <a:t>Textual Features </a:t>
            </a:r>
          </a:p>
        </p:txBody>
      </p:sp>
      <p:sp>
        <p:nvSpPr>
          <p:cNvPr id="37890" name="Content Placeholder 2"/>
          <p:cNvSpPr>
            <a:spLocks noGrp="1"/>
          </p:cNvSpPr>
          <p:nvPr>
            <p:ph idx="1"/>
          </p:nvPr>
        </p:nvSpPr>
        <p:spPr/>
        <p:txBody>
          <a:bodyPr/>
          <a:lstStyle/>
          <a:p>
            <a:pPr marL="0" indent="0" eaLnBrk="1" hangingPunct="1">
              <a:buNone/>
            </a:pPr>
            <a:endParaRPr lang="en-US" dirty="0">
              <a:latin typeface="Calibri" charset="0"/>
              <a:ea typeface="ＭＳ Ｐゴシック" charset="0"/>
              <a:cs typeface="ＭＳ Ｐゴシック" charset="0"/>
            </a:endParaRPr>
          </a:p>
          <a:p>
            <a:pPr eaLnBrk="1" hangingPunct="1"/>
            <a:r>
              <a:rPr lang="en-US" dirty="0">
                <a:latin typeface="Arial Body"/>
                <a:ea typeface="ＭＳ Ｐゴシック" charset="0"/>
                <a:cs typeface="Arial Body"/>
              </a:rPr>
              <a:t>Closed Caption Boundaries</a:t>
            </a:r>
          </a:p>
          <a:p>
            <a:pPr lvl="1" eaLnBrk="1" hangingPunct="1"/>
            <a:r>
              <a:rPr lang="en-US" sz="1800" dirty="0">
                <a:latin typeface="Arial Body"/>
                <a:ea typeface="ＭＳ Ｐゴシック" charset="0"/>
                <a:cs typeface="Arial Body"/>
              </a:rPr>
              <a:t>Manually added to the closed captions by humans</a:t>
            </a:r>
          </a:p>
          <a:p>
            <a:pPr lvl="2" eaLnBrk="1" hangingPunct="1"/>
            <a:r>
              <a:rPr lang="ja-JP" altLang="en-US" sz="1800" dirty="0">
                <a:latin typeface="Arial Body"/>
                <a:ea typeface="ＭＳ Ｐゴシック" charset="0"/>
                <a:cs typeface="Arial Body"/>
              </a:rPr>
              <a:t>“</a:t>
            </a:r>
            <a:r>
              <a:rPr lang="en-US" altLang="ja-JP" sz="1800" dirty="0">
                <a:latin typeface="Arial Body"/>
                <a:ea typeface="ＭＳ Ｐゴシック" charset="0"/>
                <a:cs typeface="Arial Body"/>
              </a:rPr>
              <a:t>&gt;&gt;</a:t>
            </a:r>
            <a:r>
              <a:rPr lang="ja-JP" altLang="en-US" sz="1800" dirty="0">
                <a:latin typeface="Arial Body"/>
                <a:ea typeface="ＭＳ Ｐゴシック" charset="0"/>
                <a:cs typeface="Arial Body"/>
              </a:rPr>
              <a:t>”</a:t>
            </a:r>
            <a:r>
              <a:rPr lang="en-US" altLang="ja-JP" sz="1800" dirty="0">
                <a:latin typeface="Arial Body"/>
                <a:ea typeface="ＭＳ Ｐゴシック" charset="0"/>
                <a:cs typeface="Arial Body"/>
              </a:rPr>
              <a:t> when the speaker changes</a:t>
            </a:r>
          </a:p>
          <a:p>
            <a:pPr lvl="2" eaLnBrk="1" hangingPunct="1"/>
            <a:r>
              <a:rPr lang="ja-JP" altLang="en-US" sz="1800" dirty="0">
                <a:latin typeface="Arial Body"/>
                <a:ea typeface="ＭＳ Ｐゴシック" charset="0"/>
                <a:cs typeface="Arial Body"/>
              </a:rPr>
              <a:t>“</a:t>
            </a:r>
            <a:r>
              <a:rPr lang="en-US" altLang="ja-JP" sz="1800" dirty="0">
                <a:latin typeface="Arial Body"/>
                <a:ea typeface="ＭＳ Ｐゴシック" charset="0"/>
                <a:cs typeface="Arial Body"/>
              </a:rPr>
              <a:t>&gt;&gt;&gt;</a:t>
            </a:r>
            <a:r>
              <a:rPr lang="ja-JP" altLang="en-US" sz="1800" dirty="0">
                <a:latin typeface="Arial Body"/>
                <a:ea typeface="ＭＳ Ｐゴシック" charset="0"/>
                <a:cs typeface="Arial Body"/>
              </a:rPr>
              <a:t>”</a:t>
            </a:r>
            <a:r>
              <a:rPr lang="en-US" altLang="ja-JP" sz="1800" dirty="0">
                <a:latin typeface="Arial Body"/>
                <a:ea typeface="ＭＳ Ｐゴシック" charset="0"/>
                <a:cs typeface="Arial Body"/>
              </a:rPr>
              <a:t> when the topic changes </a:t>
            </a:r>
          </a:p>
          <a:p>
            <a:pPr lvl="1" eaLnBrk="1" hangingPunct="1"/>
            <a:r>
              <a:rPr lang="en-US" sz="1800" dirty="0">
                <a:latin typeface="Arial Body"/>
                <a:ea typeface="ＭＳ Ｐゴシック" charset="0"/>
                <a:cs typeface="Arial Body"/>
              </a:rPr>
              <a:t>Pretty accurate but not always complete</a:t>
            </a:r>
          </a:p>
          <a:p>
            <a:pPr lvl="1" eaLnBrk="1" hangingPunct="1"/>
            <a:endParaRPr lang="en-US" altLang="ja-JP" sz="1800" dirty="0">
              <a:latin typeface="Arial Body"/>
              <a:ea typeface="ＭＳ Ｐゴシック" charset="0"/>
              <a:cs typeface="Arial Body"/>
            </a:endParaRPr>
          </a:p>
          <a:p>
            <a:pPr eaLnBrk="1" hangingPunct="1"/>
            <a:r>
              <a:rPr lang="en-US" dirty="0">
                <a:latin typeface="Arial Body"/>
                <a:ea typeface="ＭＳ Ｐゴシック" charset="0"/>
                <a:cs typeface="Arial Body"/>
              </a:rPr>
              <a:t>Person Name Detection </a:t>
            </a:r>
          </a:p>
          <a:p>
            <a:pPr lvl="1" eaLnBrk="1" hangingPunct="1"/>
            <a:r>
              <a:rPr lang="en-US" sz="1800" dirty="0">
                <a:latin typeface="Arial Body"/>
                <a:ea typeface="ＭＳ Ｐゴシック" charset="0"/>
                <a:cs typeface="Arial Body"/>
              </a:rPr>
              <a:t>Currently simple name matching with dictionary of entity names</a:t>
            </a:r>
          </a:p>
          <a:p>
            <a:pPr lvl="1" eaLnBrk="1" hangingPunct="1"/>
            <a:r>
              <a:rPr lang="en-US" altLang="ja-JP" sz="1800" dirty="0">
                <a:latin typeface="Arial Body"/>
                <a:ea typeface="ＭＳ Ｐゴシック" charset="0"/>
                <a:cs typeface="Arial Body"/>
              </a:rPr>
              <a:t>Named Entity Extraction is a hard problem </a:t>
            </a:r>
            <a:r>
              <a:rPr lang="en-US" altLang="ja-JP" sz="1800" dirty="0">
                <a:latin typeface="Arial Body"/>
                <a:ea typeface="ＭＳ Ｐゴシック" charset="0"/>
                <a:cs typeface="Arial Body"/>
                <a:sym typeface="Wingdings" charset="0"/>
              </a:rPr>
              <a:t></a:t>
            </a:r>
            <a:endParaRPr lang="en-US" altLang="ja-JP" sz="1800" dirty="0">
              <a:latin typeface="Arial Body"/>
              <a:ea typeface="ＭＳ Ｐゴシック" charset="0"/>
              <a:cs typeface="Arial Body"/>
            </a:endParaRPr>
          </a:p>
          <a:p>
            <a:pPr lvl="2" eaLnBrk="1" hangingPunct="1"/>
            <a:r>
              <a:rPr lang="en-US" sz="1800" dirty="0">
                <a:latin typeface="Arial Body"/>
                <a:ea typeface="ＭＳ Ｐゴシック" charset="0"/>
                <a:cs typeface="Arial Body"/>
              </a:rPr>
              <a:t>Dynamic nature of names means that we need constant updates. </a:t>
            </a:r>
          </a:p>
          <a:p>
            <a:pPr lvl="1" eaLnBrk="1" hangingPunct="1"/>
            <a:r>
              <a:rPr lang="en-US" altLang="ja-JP" sz="1800" dirty="0">
                <a:latin typeface="Arial Body"/>
                <a:ea typeface="ＭＳ Ｐゴシック" charset="0"/>
                <a:cs typeface="Arial Body"/>
                <a:sym typeface="Wingdings" charset="0"/>
              </a:rPr>
              <a:t>Luckily we don’t need to solve it for segmentation </a:t>
            </a:r>
          </a:p>
          <a:p>
            <a:pPr lvl="2" eaLnBrk="1" hangingPunct="1"/>
            <a:r>
              <a:rPr lang="en-US" altLang="ja-JP" sz="1800" dirty="0">
                <a:latin typeface="Arial Body"/>
                <a:ea typeface="ＭＳ Ｐゴシック" charset="0"/>
                <a:cs typeface="Arial Body"/>
                <a:sym typeface="Wingdings" charset="0"/>
              </a:rPr>
              <a:t>We only care if we see a new person name in a sentence or if we saw that name before.</a:t>
            </a:r>
            <a:endParaRPr lang="en-US" sz="1800" dirty="0">
              <a:latin typeface="Arial Body"/>
              <a:ea typeface="ＭＳ Ｐゴシック" charset="0"/>
              <a:cs typeface="Arial Body"/>
            </a:endParaRPr>
          </a:p>
          <a:p>
            <a:pPr lvl="1" eaLnBrk="1" hangingPunct="1"/>
            <a:r>
              <a:rPr lang="en-US" altLang="ja-JP" sz="1800" dirty="0">
                <a:latin typeface="Arial Body"/>
                <a:ea typeface="ＭＳ Ｐゴシック" charset="0"/>
                <a:cs typeface="Arial Body"/>
              </a:rPr>
              <a:t>Features: </a:t>
            </a:r>
            <a:r>
              <a:rPr lang="en-US" altLang="ja-JP" sz="1800" dirty="0" err="1">
                <a:latin typeface="Arial Body"/>
                <a:ea typeface="ＭＳ Ｐゴシック" charset="0"/>
                <a:cs typeface="Arial Body"/>
              </a:rPr>
              <a:t>personExists</a:t>
            </a:r>
            <a:r>
              <a:rPr lang="en-US" altLang="ja-JP" sz="1800" dirty="0">
                <a:latin typeface="Arial Body"/>
                <a:ea typeface="ＭＳ Ｐゴシック" charset="0"/>
                <a:cs typeface="Arial Body"/>
              </a:rPr>
              <a:t>, </a:t>
            </a:r>
            <a:r>
              <a:rPr lang="en-US" altLang="ja-JP" sz="1800" dirty="0" err="1">
                <a:latin typeface="Arial Body"/>
                <a:ea typeface="ＭＳ Ｐゴシック" charset="0"/>
                <a:cs typeface="Arial Body"/>
              </a:rPr>
              <a:t>personContinue</a:t>
            </a:r>
            <a:r>
              <a:rPr lang="en-US" altLang="ja-JP" sz="1800" dirty="0">
                <a:latin typeface="Arial Body"/>
                <a:ea typeface="ＭＳ Ｐゴシック" charset="0"/>
                <a:cs typeface="Arial Body"/>
              </a:rPr>
              <a:t>. </a:t>
            </a:r>
          </a:p>
          <a:p>
            <a:pPr lvl="1" eaLnBrk="1" hangingPunct="1"/>
            <a:endParaRPr lang="en-US" altLang="ja-JP" sz="1800" dirty="0">
              <a:latin typeface="Arial" charset="0"/>
              <a:ea typeface="ＭＳ Ｐゴシック" charset="0"/>
            </a:endParaRPr>
          </a:p>
          <a:p>
            <a:pPr lvl="2" eaLnBrk="1" hangingPunct="1"/>
            <a:endParaRPr lang="en-US" sz="1800" dirty="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atin typeface="Arial" charset="0"/>
                <a:ea typeface="ＭＳ Ｐゴシック" charset="0"/>
                <a:cs typeface="ＭＳ Ｐゴシック" charset="0"/>
              </a:rPr>
              <a:t>Textual Features</a:t>
            </a:r>
          </a:p>
        </p:txBody>
      </p:sp>
      <p:sp>
        <p:nvSpPr>
          <p:cNvPr id="38914" name="Content Placeholder 2"/>
          <p:cNvSpPr>
            <a:spLocks noGrp="1"/>
          </p:cNvSpPr>
          <p:nvPr>
            <p:ph idx="1"/>
          </p:nvPr>
        </p:nvSpPr>
        <p:spPr/>
        <p:txBody>
          <a:bodyPr/>
          <a:lstStyle/>
          <a:p>
            <a:pPr eaLnBrk="1" hangingPunct="1"/>
            <a:r>
              <a:rPr lang="en-US" sz="2000" dirty="0">
                <a:latin typeface="Arial" charset="0"/>
                <a:ea typeface="ＭＳ Ｐゴシック" charset="0"/>
                <a:cs typeface="ＭＳ Ｐゴシック" charset="0"/>
              </a:rPr>
              <a:t>Cue Phrases</a:t>
            </a:r>
          </a:p>
          <a:p>
            <a:pPr lvl="1" eaLnBrk="1" hangingPunct="1"/>
            <a:r>
              <a:rPr lang="en-US" sz="2000" dirty="0">
                <a:latin typeface="Arial" charset="0"/>
                <a:ea typeface="ＭＳ Ｐゴシック" charset="0"/>
              </a:rPr>
              <a:t>Words and phrases which serve primarily to indicate document structure or flow, rather than to impart semantic information about the current topic  (Good Morning, well, now, When we come back, </a:t>
            </a:r>
            <a:r>
              <a:rPr lang="en-US" sz="2000" dirty="0" err="1">
                <a:latin typeface="Arial" charset="0"/>
                <a:ea typeface="ＭＳ Ｐゴシック" charset="0"/>
              </a:rPr>
              <a:t>etc</a:t>
            </a:r>
            <a:r>
              <a:rPr lang="en-US" sz="2000" dirty="0">
                <a:latin typeface="Arial" charset="0"/>
                <a:ea typeface="ＭＳ Ｐゴシック" charset="0"/>
              </a:rPr>
              <a:t>)</a:t>
            </a:r>
          </a:p>
          <a:p>
            <a:pPr lvl="1" eaLnBrk="1" hangingPunct="1"/>
            <a:r>
              <a:rPr lang="en-US" sz="2000" dirty="0">
                <a:latin typeface="Arial" charset="0"/>
                <a:ea typeface="ＭＳ Ｐゴシック" charset="0"/>
              </a:rPr>
              <a:t>Bootstrapping Approach</a:t>
            </a:r>
          </a:p>
          <a:p>
            <a:pPr lvl="2" eaLnBrk="1" hangingPunct="1"/>
            <a:r>
              <a:rPr lang="en-US" sz="2000" dirty="0">
                <a:latin typeface="Arial" charset="0"/>
                <a:ea typeface="ＭＳ Ｐゴシック" charset="0"/>
              </a:rPr>
              <a:t>Check area around commercial boundaries, &gt;&gt;&gt; in transcripts. </a:t>
            </a:r>
          </a:p>
          <a:p>
            <a:pPr lvl="2" eaLnBrk="1" hangingPunct="1"/>
            <a:r>
              <a:rPr lang="en-US" sz="2000" dirty="0">
                <a:latin typeface="Arial" charset="0"/>
                <a:ea typeface="ＭＳ Ｐゴシック" charset="0"/>
              </a:rPr>
              <a:t>Look for phrases in preceding 2 &amp; following 2 sentences, compute average probability. </a:t>
            </a:r>
          </a:p>
          <a:p>
            <a:pPr lvl="2" eaLnBrk="1" hangingPunct="1"/>
            <a:endParaRPr lang="en-US" sz="2000" dirty="0">
              <a:latin typeface="Arial" charset="0"/>
              <a:ea typeface="ＭＳ Ｐゴシック" charset="0"/>
            </a:endParaRPr>
          </a:p>
          <a:p>
            <a:pPr eaLnBrk="1" hangingPunct="1"/>
            <a:r>
              <a:rPr lang="en-US" sz="2000" dirty="0">
                <a:latin typeface="Arial" charset="0"/>
                <a:ea typeface="ＭＳ Ｐゴシック" charset="0"/>
                <a:cs typeface="ＭＳ Ｐゴシック" charset="0"/>
              </a:rPr>
              <a:t>Salient Tags</a:t>
            </a:r>
          </a:p>
          <a:p>
            <a:pPr lvl="1" eaLnBrk="1" hangingPunct="1"/>
            <a:r>
              <a:rPr lang="en-US" sz="2000" dirty="0">
                <a:latin typeface="Arial" charset="0"/>
                <a:ea typeface="ＭＳ Ｐゴシック" charset="0"/>
              </a:rPr>
              <a:t>Identify rare terms with high frequency. See which terms occur across sentences </a:t>
            </a:r>
            <a:r>
              <a:rPr lang="en-US" sz="2000" dirty="0" smtClean="0">
                <a:latin typeface="Arial" charset="0"/>
                <a:ea typeface="ＭＳ Ｐゴシック" charset="0"/>
              </a:rPr>
              <a:t>(with strong links)</a:t>
            </a:r>
            <a:r>
              <a:rPr lang="en-US" sz="2000" dirty="0">
                <a:latin typeface="Arial" charset="0"/>
                <a:ea typeface="ＭＳ Ｐゴシック" charset="0"/>
              </a:rPr>
              <a:t>. </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Contextually Mediated Semantic Similarity Graphs for Topic Segmentation</a:t>
            </a:r>
            <a:endParaRPr lang="en-US">
              <a:solidFill>
                <a:schemeClr val="tx1"/>
              </a:solidFill>
              <a:latin typeface="Arial" charset="0"/>
              <a:ea typeface="ＭＳ Ｐゴシック" charset="0"/>
              <a:cs typeface="ＭＳ Ｐゴシック" charset="0"/>
            </a:endParaRPr>
          </a:p>
        </p:txBody>
      </p:sp>
      <p:sp>
        <p:nvSpPr>
          <p:cNvPr id="40962" name="Rectangle 3"/>
          <p:cNvSpPr>
            <a:spLocks noGrp="1" noChangeArrowheads="1"/>
          </p:cNvSpPr>
          <p:nvPr>
            <p:ph type="subTitle" idx="1"/>
          </p:nvPr>
        </p:nvSpPr>
        <p:spPr/>
        <p:txBody>
          <a:bodyPr/>
          <a:lstStyle/>
          <a:p>
            <a:pPr algn="ctr" eaLnBrk="1" hangingPunct="1">
              <a:buFont typeface="Wingdings" charset="0"/>
              <a:buNone/>
            </a:pPr>
            <a:r>
              <a:rPr lang="en-US" sz="2400">
                <a:latin typeface="Arial" charset="0"/>
                <a:ea typeface="ＭＳ Ｐゴシック" charset="0"/>
                <a:cs typeface="ＭＳ Ｐゴシック" charset="0"/>
              </a:rPr>
              <a:t>Joint work with Tony Davis</a:t>
            </a:r>
          </a:p>
          <a:p>
            <a:pPr algn="ctr" eaLnBrk="1" hangingPunct="1">
              <a:buFont typeface="Wingdings" charset="0"/>
              <a:buNone/>
            </a:pPr>
            <a:r>
              <a:rPr lang="en-US" sz="2400">
                <a:latin typeface="Arial" charset="0"/>
                <a:ea typeface="ＭＳ Ｐゴシック" charset="0"/>
                <a:cs typeface="ＭＳ Ｐゴシック" charset="0"/>
              </a:rPr>
              <a:t>ACL Workshop 2010</a:t>
            </a:r>
          </a:p>
          <a:p>
            <a:pPr eaLnBrk="1" hangingPunct="1">
              <a:buFont typeface="Wingdings" charset="0"/>
              <a:buNone/>
            </a:pPr>
            <a:endParaRPr lang="en-US">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Related Work on Segmentation</a:t>
            </a:r>
          </a:p>
        </p:txBody>
      </p:sp>
      <p:sp>
        <p:nvSpPr>
          <p:cNvPr id="43010" name="Rectangle 3"/>
          <p:cNvSpPr>
            <a:spLocks noGrp="1" noChangeArrowheads="1"/>
          </p:cNvSpPr>
          <p:nvPr>
            <p:ph type="body" idx="1"/>
          </p:nvPr>
        </p:nvSpPr>
        <p:spPr/>
        <p:txBody>
          <a:bodyPr/>
          <a:lstStyle/>
          <a:p>
            <a:pPr eaLnBrk="1" hangingPunct="1"/>
            <a:r>
              <a:rPr lang="en-US" dirty="0">
                <a:latin typeface="Arial" charset="0"/>
                <a:ea typeface="ＭＳ Ｐゴシック" charset="0"/>
                <a:cs typeface="ＭＳ Ｐゴシック" charset="0"/>
              </a:rPr>
              <a:t>Previous work has used several approaches</a:t>
            </a:r>
          </a:p>
          <a:p>
            <a:pPr lvl="1" eaLnBrk="1" hangingPunct="1"/>
            <a:r>
              <a:rPr lang="en-US" sz="1800" dirty="0">
                <a:latin typeface="Arial" charset="0"/>
                <a:ea typeface="ＭＳ Ｐゴシック" charset="0"/>
              </a:rPr>
              <a:t>Discourse features</a:t>
            </a:r>
          </a:p>
          <a:p>
            <a:pPr lvl="2" eaLnBrk="1" hangingPunct="1"/>
            <a:r>
              <a:rPr lang="en-US" sz="1800" dirty="0">
                <a:latin typeface="Arial" charset="0"/>
                <a:ea typeface="ＭＳ Ｐゴシック" charset="0"/>
              </a:rPr>
              <a:t>Some signal a topic shift; others a continuation</a:t>
            </a:r>
          </a:p>
          <a:p>
            <a:pPr lvl="2" eaLnBrk="1" hangingPunct="1"/>
            <a:r>
              <a:rPr lang="en-US" sz="1800" dirty="0">
                <a:latin typeface="Arial" charset="0"/>
                <a:ea typeface="ＭＳ Ｐゴシック" charset="0"/>
              </a:rPr>
              <a:t>Highly domain-specific</a:t>
            </a:r>
          </a:p>
          <a:p>
            <a:pPr lvl="1" eaLnBrk="1" hangingPunct="1"/>
            <a:r>
              <a:rPr lang="en-US" sz="1800" dirty="0">
                <a:latin typeface="Arial" charset="0"/>
                <a:ea typeface="ＭＳ Ｐゴシック" charset="0"/>
              </a:rPr>
              <a:t>Similarity measures between adjacent blocks of text</a:t>
            </a:r>
          </a:p>
          <a:p>
            <a:pPr lvl="2" eaLnBrk="1" hangingPunct="1"/>
            <a:r>
              <a:rPr lang="en-US" sz="1800" dirty="0">
                <a:latin typeface="Arial" charset="0"/>
                <a:ea typeface="ＭＳ Ｐゴシック" charset="0"/>
              </a:rPr>
              <a:t>Typical document similarity measures used, as in </a:t>
            </a:r>
            <a:r>
              <a:rPr lang="en-US" sz="1800" dirty="0" err="1">
                <a:latin typeface="Arial" charset="0"/>
                <a:ea typeface="ＭＳ Ｐゴシック" charset="0"/>
              </a:rPr>
              <a:t>TextTiling</a:t>
            </a:r>
            <a:r>
              <a:rPr lang="en-US" sz="1800" dirty="0">
                <a:latin typeface="Arial" charset="0"/>
                <a:ea typeface="ＭＳ Ｐゴシック" charset="0"/>
              </a:rPr>
              <a:t> (Hearst, 1994) or Choi</a:t>
            </a:r>
            <a:r>
              <a:rPr lang="ja-JP" altLang="en-US" sz="1800" dirty="0">
                <a:latin typeface="Arial" charset="0"/>
                <a:ea typeface="ＭＳ Ｐゴシック" charset="0"/>
              </a:rPr>
              <a:t>’</a:t>
            </a:r>
            <a:r>
              <a:rPr lang="en-US" altLang="ja-JP" sz="1800" dirty="0">
                <a:latin typeface="Arial" charset="0"/>
                <a:ea typeface="ＭＳ Ｐゴシック" charset="0"/>
              </a:rPr>
              <a:t>s algorithm (Choi, 2000)</a:t>
            </a:r>
          </a:p>
          <a:p>
            <a:pPr lvl="2" eaLnBrk="1" hangingPunct="1"/>
            <a:r>
              <a:rPr lang="en-US" sz="1800" dirty="0">
                <a:latin typeface="Arial" charset="0"/>
                <a:ea typeface="ＭＳ Ｐゴシック" charset="0"/>
              </a:rPr>
              <a:t>Choi measures lexical similarity among neighboring sentences </a:t>
            </a:r>
          </a:p>
          <a:p>
            <a:pPr lvl="2" eaLnBrk="1" hangingPunct="1"/>
            <a:r>
              <a:rPr lang="en-US" sz="1800" dirty="0">
                <a:latin typeface="Arial" charset="0"/>
                <a:ea typeface="ＭＳ Ｐゴシック" charset="0"/>
              </a:rPr>
              <a:t>Posit boundaries at points where similarity is low</a:t>
            </a:r>
          </a:p>
          <a:p>
            <a:pPr lvl="1" eaLnBrk="1" hangingPunct="1"/>
            <a:r>
              <a:rPr lang="en-US" sz="1800" dirty="0">
                <a:latin typeface="Arial" charset="0"/>
                <a:ea typeface="ＭＳ Ｐゴシック" charset="0"/>
              </a:rPr>
              <a:t>Lexical chains: repeated occurrences of a term (or of closely related terms)</a:t>
            </a:r>
          </a:p>
          <a:p>
            <a:pPr lvl="2" eaLnBrk="1" hangingPunct="1"/>
            <a:r>
              <a:rPr lang="en-US" sz="1800" dirty="0">
                <a:latin typeface="Arial" charset="0"/>
                <a:ea typeface="ＭＳ Ｐゴシック" charset="0"/>
              </a:rPr>
              <a:t>Again, posit boundaries where cohesion is low (few lexical chains cross the boundary (e.g., Galley, et al., 2003)</a:t>
            </a: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Outline of talk</a:t>
            </a:r>
          </a:p>
        </p:txBody>
      </p:sp>
      <p:sp>
        <p:nvSpPr>
          <p:cNvPr id="16386" name="Content Placeholder 2"/>
          <p:cNvSpPr>
            <a:spLocks noGrp="1"/>
          </p:cNvSpPr>
          <p:nvPr>
            <p:ph idx="1"/>
          </p:nvPr>
        </p:nvSpPr>
        <p:spPr/>
        <p:txBody>
          <a:bodyPr/>
          <a:lstStyle/>
          <a:p>
            <a:pPr eaLnBrk="1" hangingPunct="1"/>
            <a:r>
              <a:rPr lang="en-US" sz="2000">
                <a:latin typeface="Arial" charset="0"/>
                <a:ea typeface="ＭＳ Ｐゴシック" charset="0"/>
                <a:cs typeface="ＭＳ Ｐゴシック" charset="0"/>
              </a:rPr>
              <a:t>Multimedia search, browsing, and retrieval: how is it different? </a:t>
            </a:r>
          </a:p>
          <a:p>
            <a:pPr lvl="1" eaLnBrk="1" hangingPunct="1"/>
            <a:r>
              <a:rPr lang="en-US" sz="1800">
                <a:latin typeface="Arial" charset="0"/>
                <a:ea typeface="ＭＳ Ｐゴシック" charset="0"/>
              </a:rPr>
              <a:t>The temporal aspect: searching and browsing feel different</a:t>
            </a:r>
          </a:p>
          <a:p>
            <a:pPr lvl="1" eaLnBrk="1" hangingPunct="1"/>
            <a:r>
              <a:rPr lang="en-US" sz="1800">
                <a:latin typeface="Arial" charset="0"/>
                <a:ea typeface="ＭＳ Ｐゴシック" charset="0"/>
              </a:rPr>
              <a:t>The multimodal aspect: information delivered to the user in many forms</a:t>
            </a:r>
          </a:p>
          <a:p>
            <a:pPr eaLnBrk="1" hangingPunct="1"/>
            <a:r>
              <a:rPr lang="en-US" sz="2000">
                <a:latin typeface="Arial" charset="0"/>
                <a:ea typeface="ＭＳ Ｐゴシック" charset="0"/>
                <a:cs typeface="ＭＳ Ｐゴシック" charset="0"/>
              </a:rPr>
              <a:t>Deep indexing of commercial video</a:t>
            </a:r>
          </a:p>
          <a:p>
            <a:pPr lvl="1" eaLnBrk="1" hangingPunct="1"/>
            <a:r>
              <a:rPr lang="en-US" sz="1800">
                <a:latin typeface="Arial" charset="0"/>
                <a:ea typeface="ＭＳ Ｐゴシック" charset="0"/>
                <a:sym typeface="Wingdings" charset="0"/>
              </a:rPr>
              <a:t>Segmentation</a:t>
            </a:r>
          </a:p>
          <a:p>
            <a:pPr lvl="1" eaLnBrk="1" hangingPunct="1"/>
            <a:r>
              <a:rPr lang="en-US" sz="1800">
                <a:latin typeface="Arial" charset="0"/>
                <a:ea typeface="ＭＳ Ｐゴシック" charset="0"/>
                <a:sym typeface="Wingdings" charset="0"/>
              </a:rPr>
              <a:t>Categorization and topic analysis</a:t>
            </a:r>
          </a:p>
          <a:p>
            <a:pPr lvl="1" eaLnBrk="1" hangingPunct="1"/>
            <a:r>
              <a:rPr lang="en-US" sz="1800">
                <a:latin typeface="Arial" charset="0"/>
                <a:ea typeface="ＭＳ Ｐゴシック" charset="0"/>
                <a:sym typeface="Wingdings" charset="0"/>
              </a:rPr>
              <a:t>A wide range of content types</a:t>
            </a:r>
          </a:p>
          <a:p>
            <a:pPr eaLnBrk="1" hangingPunct="1"/>
            <a:r>
              <a:rPr lang="en-US" sz="2000">
                <a:latin typeface="Arial" charset="0"/>
                <a:ea typeface="ＭＳ Ｐゴシック" charset="0"/>
                <a:cs typeface="ＭＳ Ｐゴシック" charset="0"/>
                <a:sym typeface="Wingdings" charset="0"/>
              </a:rPr>
              <a:t>Some pilot projects </a:t>
            </a:r>
          </a:p>
          <a:p>
            <a:pPr lvl="1" eaLnBrk="1" hangingPunct="1"/>
            <a:r>
              <a:rPr lang="en-US" sz="1800">
                <a:latin typeface="Arial" charset="0"/>
                <a:ea typeface="ＭＳ Ｐゴシック" charset="0"/>
              </a:rPr>
              <a:t>News segmentation and categorization</a:t>
            </a:r>
          </a:p>
          <a:p>
            <a:pPr lvl="1" eaLnBrk="1" hangingPunct="1"/>
            <a:r>
              <a:rPr lang="en-US" sz="1800">
                <a:latin typeface="Arial" charset="0"/>
                <a:ea typeface="ＭＳ Ｐゴシック" charset="0"/>
              </a:rPr>
              <a:t>Narrative thread detection in dramatic programming</a:t>
            </a:r>
          </a:p>
          <a:p>
            <a:pPr lvl="1" eaLnBrk="1" hangingPunct="1"/>
            <a:r>
              <a:rPr lang="en-US" sz="1800">
                <a:latin typeface="Arial" charset="0"/>
                <a:ea typeface="ＭＳ Ｐゴシック" charset="0"/>
              </a:rPr>
              <a:t>Navigating through sports</a:t>
            </a:r>
          </a:p>
          <a:p>
            <a:pPr eaLnBrk="1" hangingPunct="1"/>
            <a:r>
              <a:rPr lang="en-US" sz="2000">
                <a:latin typeface="Arial" charset="0"/>
                <a:ea typeface="ＭＳ Ｐゴシック" charset="0"/>
                <a:cs typeface="ＭＳ Ｐゴシック" charset="0"/>
              </a:rPr>
              <a:t>Evaluation </a:t>
            </a:r>
          </a:p>
          <a:p>
            <a:pPr lvl="1" eaLnBrk="1" hangingPunct="1"/>
            <a:r>
              <a:rPr lang="en-US" sz="1800">
                <a:latin typeface="Arial" charset="0"/>
                <a:ea typeface="ＭＳ Ｐゴシック" charset="0"/>
              </a:rPr>
              <a:t>Is any of this is effective, useful, or compelling? </a:t>
            </a:r>
          </a:p>
          <a:p>
            <a:pPr eaLnBrk="1" hangingPunct="1"/>
            <a:r>
              <a:rPr lang="en-US" sz="2000">
                <a:latin typeface="Arial" charset="0"/>
                <a:ea typeface="ＭＳ Ｐゴシック" charset="0"/>
                <a:cs typeface="ＭＳ Ｐゴシック" charset="0"/>
              </a:rPr>
              <a:t>Conclusions and future work </a:t>
            </a:r>
          </a:p>
          <a:p>
            <a:pPr eaLnBrk="1" hangingPunct="1">
              <a:buFont typeface="Wingdings" charset="0"/>
              <a:buNone/>
            </a:pPr>
            <a:endParaRPr lang="en-US">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Motivations behind our approach</a:t>
            </a:r>
          </a:p>
        </p:txBody>
      </p:sp>
      <p:sp>
        <p:nvSpPr>
          <p:cNvPr id="44034" name="Content Placeholder 2"/>
          <p:cNvSpPr>
            <a:spLocks noGrp="1"/>
          </p:cNvSpPr>
          <p:nvPr>
            <p:ph idx="1"/>
          </p:nvPr>
        </p:nvSpPr>
        <p:spPr/>
        <p:txBody>
          <a:bodyPr/>
          <a:lstStyle/>
          <a:p>
            <a:pPr eaLnBrk="1" hangingPunct="1"/>
            <a:r>
              <a:rPr lang="en-US" sz="2000">
                <a:latin typeface="Arial" charset="0"/>
                <a:ea typeface="ＭＳ Ｐゴシック" charset="0"/>
                <a:cs typeface="ＭＳ Ｐゴシック" charset="0"/>
              </a:rPr>
              <a:t>Model both the influence of a term beyond the sentence it occurs in and semantic relatedness among terms</a:t>
            </a:r>
          </a:p>
          <a:p>
            <a:pPr lvl="1" eaLnBrk="1" hangingPunct="1"/>
            <a:r>
              <a:rPr lang="en-US" sz="1800">
                <a:latin typeface="Arial" charset="0"/>
                <a:ea typeface="ＭＳ Ｐゴシック" charset="0"/>
              </a:rPr>
              <a:t>The range of a term</a:t>
            </a:r>
            <a:r>
              <a:rPr lang="ja-JP" altLang="en-US" sz="1800">
                <a:latin typeface="Arial" charset="0"/>
                <a:ea typeface="ＭＳ Ｐゴシック" charset="0"/>
              </a:rPr>
              <a:t>’</a:t>
            </a:r>
            <a:r>
              <a:rPr lang="en-US" altLang="ja-JP" sz="1800">
                <a:latin typeface="Arial" charset="0"/>
                <a:ea typeface="ＭＳ Ｐゴシック" charset="0"/>
              </a:rPr>
              <a:t>s influence extends beyond the sentence it occurs in, but how far? (relevance intervals)</a:t>
            </a:r>
          </a:p>
          <a:p>
            <a:pPr lvl="1" eaLnBrk="1" hangingPunct="1"/>
            <a:r>
              <a:rPr lang="en-US" sz="1800">
                <a:latin typeface="Arial" charset="0"/>
                <a:ea typeface="ＭＳ Ｐゴシック" charset="0"/>
              </a:rPr>
              <a:t>Semantic relatedness among terms (contextually mediated graphs)</a:t>
            </a:r>
          </a:p>
          <a:p>
            <a:pPr eaLnBrk="1" hangingPunct="1"/>
            <a:r>
              <a:rPr lang="en-US" sz="2000">
                <a:latin typeface="Arial" charset="0"/>
                <a:ea typeface="ＭＳ Ｐゴシック" charset="0"/>
                <a:cs typeface="ＭＳ Ｐゴシック" charset="0"/>
              </a:rPr>
              <a:t>Apply this model to topic-based segmentation</a:t>
            </a:r>
          </a:p>
          <a:p>
            <a:pPr eaLnBrk="1" hangingPunct="1"/>
            <a:endParaRPr lang="en-US">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26"/>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Relevance Intervals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Relevance Intervals (RIs)</a:t>
            </a:r>
          </a:p>
        </p:txBody>
      </p:sp>
      <p:sp>
        <p:nvSpPr>
          <p:cNvPr id="47106" name="Rectangle 3"/>
          <p:cNvSpPr>
            <a:spLocks noGrp="1" noChangeArrowheads="1"/>
          </p:cNvSpPr>
          <p:nvPr>
            <p:ph type="body" idx="1"/>
          </p:nvPr>
        </p:nvSpPr>
        <p:spPr/>
        <p:txBody>
          <a:bodyPr/>
          <a:lstStyle/>
          <a:p>
            <a:pPr eaLnBrk="1" hangingPunct="1"/>
            <a:r>
              <a:rPr lang="en-US" sz="2000">
                <a:latin typeface="Arial" charset="0"/>
                <a:ea typeface="ＭＳ Ｐゴシック" charset="0"/>
                <a:cs typeface="ＭＳ Ｐゴシック" charset="0"/>
              </a:rPr>
              <a:t>Each RI is a contiguous segment of audio/video deemed relevant to a term</a:t>
            </a:r>
          </a:p>
          <a:p>
            <a:pPr eaLnBrk="1" hangingPunct="1"/>
            <a:r>
              <a:rPr lang="en-US" sz="2000">
                <a:latin typeface="Arial" charset="0"/>
                <a:ea typeface="ＭＳ Ｐゴシック" charset="0"/>
                <a:cs typeface="ＭＳ Ｐゴシック" charset="0"/>
              </a:rPr>
              <a:t>Developed originally to improve audio/video search and retrieval</a:t>
            </a:r>
          </a:p>
          <a:p>
            <a:pPr eaLnBrk="1" hangingPunct="1"/>
            <a:r>
              <a:rPr lang="en-US" sz="2000">
                <a:latin typeface="Arial" charset="0"/>
                <a:ea typeface="ＭＳ Ｐゴシック" charset="0"/>
                <a:cs typeface="ＭＳ Ｐゴシック" charset="0"/>
              </a:rPr>
              <a:t>RI calculation relies on a pointwise mutual information (PMI) model of term co-occurrence (built from 7 years of </a:t>
            </a:r>
            <a:r>
              <a:rPr lang="en-US" sz="2000" i="1">
                <a:latin typeface="Arial" charset="0"/>
                <a:ea typeface="ＭＳ Ｐゴシック" charset="0"/>
                <a:cs typeface="ＭＳ Ｐゴシック" charset="0"/>
              </a:rPr>
              <a:t>New York Times</a:t>
            </a:r>
            <a:r>
              <a:rPr lang="en-US" sz="2000">
                <a:latin typeface="Arial" charset="0"/>
                <a:ea typeface="ＭＳ Ｐゴシック" charset="0"/>
                <a:cs typeface="ＭＳ Ｐゴシック" charset="0"/>
              </a:rPr>
              <a:t> text, 325M words)</a:t>
            </a:r>
          </a:p>
          <a:p>
            <a:pPr eaLnBrk="1" hangingPunct="1"/>
            <a:r>
              <a:rPr lang="en-US" sz="2000">
                <a:latin typeface="Arial" charset="0"/>
                <a:ea typeface="ＭＳ Ｐゴシック" charset="0"/>
                <a:cs typeface="ＭＳ Ｐゴシック" charset="0"/>
              </a:rPr>
              <a:t>Previously evaluated on radio news broadcasts, and currently deployed in Comcast video search</a:t>
            </a:r>
          </a:p>
          <a:p>
            <a:pPr eaLnBrk="1" hangingPunct="1">
              <a:buFont typeface="Wingdings" charset="0"/>
              <a:buNone/>
            </a:pPr>
            <a:endParaRPr lang="en-US">
              <a:latin typeface="Arial" charset="0"/>
              <a:ea typeface="ＭＳ Ｐゴシック" charset="0"/>
              <a:cs typeface="ＭＳ Ｐゴシック" charset="0"/>
            </a:endParaRPr>
          </a:p>
          <a:p>
            <a:pPr eaLnBrk="1" hangingPunct="1">
              <a:buFont typeface="Wingdings" charset="0"/>
              <a:buNone/>
            </a:pPr>
            <a:endParaRPr lang="en-US">
              <a:latin typeface="Arial" charset="0"/>
              <a:ea typeface="ＭＳ Ｐゴシック" charset="0"/>
              <a:cs typeface="ＭＳ Ｐゴシック" charset="0"/>
            </a:endParaRPr>
          </a:p>
          <a:p>
            <a:pPr eaLnBrk="1" hangingPunct="1">
              <a:buFont typeface="Wingdings" charset="0"/>
              <a:buNone/>
            </a:pPr>
            <a:endParaRPr lang="en-US">
              <a:latin typeface="Arial" charset="0"/>
              <a:ea typeface="ＭＳ Ｐゴシック" charset="0"/>
              <a:cs typeface="ＭＳ Ｐゴシック" charset="0"/>
            </a:endParaRPr>
          </a:p>
          <a:p>
            <a:pPr eaLnBrk="1" hangingPunct="1">
              <a:buFont typeface="Wingdings" charset="0"/>
              <a:buNone/>
            </a:pPr>
            <a:endParaRPr lang="en-US">
              <a:latin typeface="Arial" charset="0"/>
              <a:ea typeface="ＭＳ Ｐゴシック" charset="0"/>
              <a:cs typeface="ＭＳ Ｐゴシック" charset="0"/>
            </a:endParaRPr>
          </a:p>
        </p:txBody>
      </p:sp>
      <p:sp>
        <p:nvSpPr>
          <p:cNvPr id="47107" name="TextBox 3"/>
          <p:cNvSpPr txBox="1">
            <a:spLocks noChangeArrowheads="1"/>
          </p:cNvSpPr>
          <p:nvPr/>
        </p:nvSpPr>
        <p:spPr bwMode="auto">
          <a:xfrm>
            <a:off x="762000" y="5257800"/>
            <a:ext cx="80010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1600"/>
              <a:t>Anthony Davis, Phil Rennert, Robert Rubinoff, Tim Sibley, and Evelyne Tzoukermann. 2004. Retrieving what's relevant in audio and video: statistics and linguistics in combination. </a:t>
            </a:r>
            <a:r>
              <a:rPr lang="en-US" sz="1600" i="1"/>
              <a:t>Proceedings of RIAO 2004</a:t>
            </a:r>
            <a:r>
              <a:rPr lang="en-US" sz="1600"/>
              <a:t>, 860-873.</a:t>
            </a:r>
          </a:p>
          <a:p>
            <a:endParaRPr lang="en-US"/>
          </a:p>
        </p:txBody>
      </p:sp>
      <p:pic>
        <p:nvPicPr>
          <p:cNvPr id="4710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267200"/>
            <a:ext cx="2552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Relevance Intervals (RIs)</a:t>
            </a:r>
          </a:p>
        </p:txBody>
      </p:sp>
      <p:sp>
        <p:nvSpPr>
          <p:cNvPr id="49154" name="Rectangle 3"/>
          <p:cNvSpPr>
            <a:spLocks noGrp="1" noChangeArrowheads="1"/>
          </p:cNvSpPr>
          <p:nvPr>
            <p:ph type="body" idx="1"/>
          </p:nvPr>
        </p:nvSpPr>
        <p:spPr/>
        <p:txBody>
          <a:bodyPr/>
          <a:lstStyle/>
          <a:p>
            <a:pPr eaLnBrk="1" hangingPunct="1"/>
            <a:r>
              <a:rPr lang="en-US" sz="2000">
                <a:latin typeface="Arial" charset="0"/>
                <a:ea typeface="ＭＳ Ｐゴシック" charset="0"/>
                <a:cs typeface="ＭＳ Ｐゴシック" charset="0"/>
              </a:rPr>
              <a:t>Each RI is a contiguous segment of audio/video deemed relevant to a term</a:t>
            </a:r>
          </a:p>
          <a:p>
            <a:pPr lvl="1" eaLnBrk="1" hangingPunct="1"/>
            <a:r>
              <a:rPr lang="en-US" sz="1800">
                <a:latin typeface="Arial" charset="0"/>
                <a:ea typeface="ＭＳ Ｐゴシック" charset="0"/>
              </a:rPr>
              <a:t>RIs are calculated for all content words (after lemmatization) and common multi-word expressions</a:t>
            </a:r>
          </a:p>
          <a:p>
            <a:pPr lvl="1" eaLnBrk="1" hangingPunct="1"/>
            <a:r>
              <a:rPr lang="en-US" sz="1800">
                <a:latin typeface="Arial" charset="0"/>
                <a:ea typeface="ＭＳ Ｐゴシック" charset="0"/>
              </a:rPr>
              <a:t>An RI for a term is built outwards, forward and backward from a sentence containing that term, based on:</a:t>
            </a:r>
          </a:p>
          <a:p>
            <a:pPr lvl="2" eaLnBrk="1" hangingPunct="1"/>
            <a:r>
              <a:rPr lang="en-US" sz="1600">
                <a:latin typeface="Arial" charset="0"/>
                <a:ea typeface="ＭＳ Ｐゴシック" charset="0"/>
              </a:rPr>
              <a:t>PMI values between pairs of terms across sentences; high PMI values suggest semantic similarity between terms</a:t>
            </a:r>
          </a:p>
          <a:p>
            <a:pPr lvl="2" eaLnBrk="1" hangingPunct="1"/>
            <a:r>
              <a:rPr lang="en-US" sz="1600">
                <a:latin typeface="Arial" charset="0"/>
                <a:ea typeface="ＭＳ Ｐゴシック" charset="0"/>
              </a:rPr>
              <a:t>Discourse markers which extend or end an RI</a:t>
            </a:r>
          </a:p>
          <a:p>
            <a:pPr lvl="2" eaLnBrk="1" hangingPunct="1"/>
            <a:r>
              <a:rPr lang="en-US" sz="1600">
                <a:latin typeface="Arial" charset="0"/>
                <a:ea typeface="ＭＳ Ｐゴシック" charset="0"/>
              </a:rPr>
              <a:t>Synonym-based query expansion, using information from WordNet</a:t>
            </a:r>
          </a:p>
          <a:p>
            <a:pPr lvl="2" eaLnBrk="1" hangingPunct="1"/>
            <a:r>
              <a:rPr lang="en-US" sz="1600">
                <a:latin typeface="Arial" charset="0"/>
                <a:ea typeface="ＭＳ Ｐゴシック" charset="0"/>
              </a:rPr>
              <a:t>Anaphor resolution – roughly based on Kennedy and Boguraev (1996)</a:t>
            </a:r>
          </a:p>
          <a:p>
            <a:pPr lvl="2" eaLnBrk="1" hangingPunct="1"/>
            <a:r>
              <a:rPr lang="en-US" sz="1600">
                <a:latin typeface="Arial" charset="0"/>
                <a:ea typeface="ＭＳ Ｐゴシック" charset="0"/>
              </a:rPr>
              <a:t>Nearby RIs for the same term are merged</a:t>
            </a:r>
          </a:p>
          <a:p>
            <a:pPr lvl="2" eaLnBrk="1" hangingPunct="1"/>
            <a:r>
              <a:rPr lang="en-US" sz="1600">
                <a:latin typeface="Arial" charset="0"/>
                <a:ea typeface="ＭＳ Ｐゴシック" charset="0"/>
              </a:rPr>
              <a:t>Large-scale vocabulary shifts (as determined by a modified version of Choi (2000) to indicate boundaries) *****</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Relevance Intervals: an Example</a:t>
            </a:r>
          </a:p>
        </p:txBody>
      </p:sp>
      <p:sp>
        <p:nvSpPr>
          <p:cNvPr id="51202" name="Rectangle 3"/>
          <p:cNvSpPr>
            <a:spLocks noGrp="1" noChangeArrowheads="1"/>
          </p:cNvSpPr>
          <p:nvPr>
            <p:ph type="body" idx="1"/>
          </p:nvPr>
        </p:nvSpPr>
        <p:spPr/>
        <p:txBody>
          <a:bodyPr/>
          <a:lstStyle/>
          <a:p>
            <a:pPr eaLnBrk="1" hangingPunct="1">
              <a:lnSpc>
                <a:spcPct val="80000"/>
              </a:lnSpc>
            </a:pPr>
            <a:r>
              <a:rPr lang="en-US" sz="1600">
                <a:latin typeface="Arial" charset="0"/>
                <a:ea typeface="ＭＳ Ｐゴシック" charset="0"/>
                <a:cs typeface="Times New Roman" charset="0"/>
              </a:rPr>
              <a:t>Index term: </a:t>
            </a:r>
            <a:r>
              <a:rPr lang="en-US" sz="1600" b="1">
                <a:latin typeface="Arial" charset="0"/>
                <a:ea typeface="ＭＳ Ｐゴシック" charset="0"/>
                <a:cs typeface="Times New Roman" charset="0"/>
              </a:rPr>
              <a:t>squatter</a:t>
            </a:r>
          </a:p>
          <a:p>
            <a:pPr eaLnBrk="1" hangingPunct="1">
              <a:lnSpc>
                <a:spcPct val="80000"/>
              </a:lnSpc>
              <a:buFont typeface="Wingdings" charset="0"/>
              <a:buNone/>
            </a:pPr>
            <a:r>
              <a:rPr lang="en-US" sz="1600" b="1">
                <a:latin typeface="Arial" charset="0"/>
                <a:ea typeface="ＭＳ Ｐゴシック" charset="0"/>
                <a:cs typeface="Times New Roman" charset="0"/>
              </a:rPr>
              <a:t>	</a:t>
            </a:r>
            <a:r>
              <a:rPr lang="en-US" sz="1600">
                <a:latin typeface="Arial" charset="0"/>
                <a:ea typeface="ＭＳ Ｐゴシック" charset="0"/>
                <a:cs typeface="Times New Roman" charset="0"/>
              </a:rPr>
              <a:t>among the sentences containing this term are these two, near each other:</a:t>
            </a:r>
          </a:p>
          <a:p>
            <a:pPr eaLnBrk="1" hangingPunct="1">
              <a:lnSpc>
                <a:spcPct val="80000"/>
              </a:lnSpc>
              <a:buFont typeface="Wingdings" charset="0"/>
              <a:buNone/>
            </a:pPr>
            <a:endParaRPr lang="en-US" sz="1600">
              <a:latin typeface="Arial" charset="0"/>
              <a:ea typeface="ＭＳ Ｐゴシック" charset="0"/>
              <a:cs typeface="Times New Roman" charset="0"/>
            </a:endParaRPr>
          </a:p>
          <a:p>
            <a:pPr eaLnBrk="1" hangingPunct="1">
              <a:lnSpc>
                <a:spcPct val="80000"/>
              </a:lnSpc>
              <a:buFont typeface="Wingdings" charset="0"/>
              <a:buNone/>
            </a:pPr>
            <a:r>
              <a:rPr lang="en-US" sz="1600">
                <a:solidFill>
                  <a:srgbClr val="CC0000"/>
                </a:solidFill>
                <a:latin typeface="Arial" charset="0"/>
                <a:ea typeface="ＭＳ Ｐゴシック" charset="0"/>
                <a:cs typeface="Times New Roman" charset="0"/>
              </a:rPr>
              <a:t>	</a:t>
            </a:r>
            <a:r>
              <a:rPr lang="en-US">
                <a:latin typeface="Arial" charset="0"/>
                <a:ea typeface="ＭＳ Ｐゴシック" charset="0"/>
                <a:cs typeface="Times New Roman" charset="0"/>
              </a:rPr>
              <a:t>Paul Bew is professor of Irish politics at Queens University in Belfast.</a:t>
            </a:r>
          </a:p>
          <a:p>
            <a:pPr eaLnBrk="1" hangingPunct="1">
              <a:lnSpc>
                <a:spcPct val="80000"/>
              </a:lnSpc>
              <a:buFont typeface="Wingdings" charset="0"/>
              <a:buNone/>
            </a:pPr>
            <a:r>
              <a:rPr lang="en-US">
                <a:latin typeface="Arial" charset="0"/>
                <a:ea typeface="ＭＳ Ｐゴシック" charset="0"/>
                <a:cs typeface="Times New Roman" charset="0"/>
              </a:rPr>
              <a:t>	In South Africa the government is struggling to contain a growing demand for land from its black citizens.</a:t>
            </a:r>
          </a:p>
          <a:p>
            <a:pPr eaLnBrk="1" hangingPunct="1">
              <a:lnSpc>
                <a:spcPct val="80000"/>
              </a:lnSpc>
              <a:buFont typeface="Wingdings" charset="0"/>
              <a:buNone/>
            </a:pPr>
            <a:r>
              <a:rPr lang="en-US">
                <a:latin typeface="Arial" charset="0"/>
                <a:ea typeface="ＭＳ Ｐゴシック" charset="0"/>
                <a:cs typeface="Times New Roman" charset="0"/>
              </a:rPr>
              <a:t>	</a:t>
            </a:r>
            <a:r>
              <a:rPr lang="en-US">
                <a:solidFill>
                  <a:srgbClr val="33CC33"/>
                </a:solidFill>
                <a:latin typeface="Arial" charset="0"/>
                <a:ea typeface="ＭＳ Ｐゴシック" charset="0"/>
                <a:cs typeface="Times New Roman" charset="0"/>
              </a:rPr>
              <a:t>Authorities have vowed to crack down and arrest </a:t>
            </a:r>
            <a:r>
              <a:rPr lang="en-US" b="1">
                <a:solidFill>
                  <a:srgbClr val="33CC33"/>
                </a:solidFill>
                <a:latin typeface="Arial" charset="0"/>
                <a:ea typeface="ＭＳ Ｐゴシック" charset="0"/>
                <a:cs typeface="Times New Roman" charset="0"/>
              </a:rPr>
              <a:t>squatters</a:t>
            </a:r>
            <a:r>
              <a:rPr lang="en-US">
                <a:solidFill>
                  <a:srgbClr val="33CC33"/>
                </a:solidFill>
                <a:latin typeface="Arial" charset="0"/>
                <a:ea typeface="ＭＳ Ｐゴシック" charset="0"/>
                <a:cs typeface="Times New Roman" charset="0"/>
              </a:rPr>
              <a:t> illegally occupying land near Johannesburg.</a:t>
            </a:r>
          </a:p>
          <a:p>
            <a:pPr eaLnBrk="1" hangingPunct="1">
              <a:lnSpc>
                <a:spcPct val="80000"/>
              </a:lnSpc>
              <a:buFont typeface="Wingdings" charset="0"/>
              <a:buNone/>
            </a:pPr>
            <a:r>
              <a:rPr lang="en-US">
                <a:latin typeface="Arial" charset="0"/>
                <a:ea typeface="ＭＳ Ｐゴシック" charset="0"/>
                <a:cs typeface="Times New Roman" charset="0"/>
              </a:rPr>
              <a:t>	In a most serious incident today more than 10,000 black South Africans have seized government and privately-owned property.</a:t>
            </a:r>
          </a:p>
          <a:p>
            <a:pPr eaLnBrk="1" hangingPunct="1">
              <a:lnSpc>
                <a:spcPct val="80000"/>
              </a:lnSpc>
              <a:buFont typeface="Wingdings" charset="0"/>
              <a:buNone/>
            </a:pPr>
            <a:r>
              <a:rPr lang="en-US">
                <a:latin typeface="Arial" charset="0"/>
                <a:ea typeface="ＭＳ Ｐゴシック" charset="0"/>
                <a:cs typeface="Times New Roman" charset="0"/>
              </a:rPr>
              <a:t>	Hundreds were arrested earlier this week and the government hopes to move the rest out in the next two days.</a:t>
            </a:r>
          </a:p>
          <a:p>
            <a:pPr eaLnBrk="1" hangingPunct="1">
              <a:lnSpc>
                <a:spcPct val="80000"/>
              </a:lnSpc>
              <a:buFont typeface="Wingdings" charset="0"/>
              <a:buNone/>
            </a:pPr>
            <a:r>
              <a:rPr lang="en-US">
                <a:latin typeface="Arial" charset="0"/>
                <a:ea typeface="ＭＳ Ｐゴシック" charset="0"/>
                <a:cs typeface="Times New Roman" charset="0"/>
              </a:rPr>
              <a:t>	NPR</a:t>
            </a:r>
            <a:r>
              <a:rPr lang="ja-JP" altLang="en-US">
                <a:latin typeface="Arial" charset="0"/>
                <a:ea typeface="ＭＳ Ｐゴシック" charset="0"/>
                <a:cs typeface="Times New Roman" charset="0"/>
              </a:rPr>
              <a:t>’</a:t>
            </a:r>
            <a:r>
              <a:rPr lang="en-US" altLang="ja-JP">
                <a:latin typeface="Arial" charset="0"/>
                <a:ea typeface="ＭＳ Ｐゴシック" charset="0"/>
                <a:cs typeface="Times New Roman" charset="0"/>
              </a:rPr>
              <a:t>s Kenneth Walker has a report.</a:t>
            </a:r>
          </a:p>
          <a:p>
            <a:pPr eaLnBrk="1" hangingPunct="1">
              <a:lnSpc>
                <a:spcPct val="80000"/>
              </a:lnSpc>
              <a:buFont typeface="Wingdings" charset="0"/>
              <a:buNone/>
            </a:pPr>
            <a:r>
              <a:rPr lang="en-US">
                <a:latin typeface="Arial" charset="0"/>
                <a:ea typeface="ＭＳ Ｐゴシック" charset="0"/>
                <a:cs typeface="Times New Roman" charset="0"/>
              </a:rPr>
              <a:t>	</a:t>
            </a:r>
            <a:r>
              <a:rPr lang="en-US">
                <a:solidFill>
                  <a:srgbClr val="33CC33"/>
                </a:solidFill>
                <a:latin typeface="Arial" charset="0"/>
                <a:ea typeface="ＭＳ Ｐゴシック" charset="0"/>
                <a:cs typeface="Times New Roman" charset="0"/>
              </a:rPr>
              <a:t>Thousands of </a:t>
            </a:r>
            <a:r>
              <a:rPr lang="en-US" b="1">
                <a:solidFill>
                  <a:srgbClr val="33CC33"/>
                </a:solidFill>
                <a:latin typeface="Arial" charset="0"/>
                <a:ea typeface="ＭＳ Ｐゴシック" charset="0"/>
                <a:cs typeface="Times New Roman" charset="0"/>
              </a:rPr>
              <a:t>squatters</a:t>
            </a:r>
            <a:r>
              <a:rPr lang="en-US">
                <a:solidFill>
                  <a:srgbClr val="33CC33"/>
                </a:solidFill>
                <a:latin typeface="Arial" charset="0"/>
                <a:ea typeface="ＭＳ Ｐゴシック" charset="0"/>
                <a:cs typeface="Times New Roman" charset="0"/>
              </a:rPr>
              <a:t> in a suburb outside Johannesburg cheer loudly as their leaders deliver angry speeches against whites and landlessness in South Africa.</a:t>
            </a:r>
          </a:p>
          <a:p>
            <a:pPr eaLnBrk="1" hangingPunct="1">
              <a:lnSpc>
                <a:spcPct val="80000"/>
              </a:lnSpc>
              <a:buFont typeface="Wingdings" charset="0"/>
              <a:buNone/>
            </a:pPr>
            <a:r>
              <a:rPr lang="en-US">
                <a:latin typeface="Arial" charset="0"/>
                <a:ea typeface="ＭＳ Ｐゴシック" charset="0"/>
                <a:cs typeface="Times New Roman" charset="0"/>
              </a:rPr>
              <a:t>	</a:t>
            </a:r>
            <a:r>
              <a:rPr lang="ja-JP" altLang="en-US">
                <a:latin typeface="Arial" charset="0"/>
                <a:ea typeface="ＭＳ Ｐゴシック" charset="0"/>
                <a:cs typeface="Times New Roman" charset="0"/>
              </a:rPr>
              <a:t>“</a:t>
            </a:r>
            <a:r>
              <a:rPr lang="en-US" altLang="ja-JP">
                <a:latin typeface="Arial" charset="0"/>
                <a:ea typeface="ＭＳ Ｐゴシック" charset="0"/>
                <a:cs typeface="Times New Roman" charset="0"/>
              </a:rPr>
              <a:t>Must give us a place…</a:t>
            </a:r>
            <a:r>
              <a:rPr lang="ja-JP" altLang="en-US">
                <a:latin typeface="Arial" charset="0"/>
                <a:ea typeface="ＭＳ Ｐゴシック" charset="0"/>
                <a:cs typeface="Times New Roman" charset="0"/>
              </a:rPr>
              <a:t>”</a:t>
            </a:r>
            <a:endParaRPr lang="en-US" altLang="ja-JP">
              <a:latin typeface="Arial" charset="0"/>
              <a:ea typeface="ＭＳ Ｐゴシック" charset="0"/>
              <a:cs typeface="Times New Roman" charset="0"/>
            </a:endParaRPr>
          </a:p>
          <a:p>
            <a:pPr eaLnBrk="1" hangingPunct="1">
              <a:lnSpc>
                <a:spcPct val="80000"/>
              </a:lnSpc>
              <a:buFont typeface="Wingdings" charset="0"/>
              <a:buNone/>
            </a:pPr>
            <a:endParaRPr lang="en-US">
              <a:latin typeface="Arial" charset="0"/>
              <a:ea typeface="ＭＳ Ｐゴシック" charset="0"/>
              <a:cs typeface="Times New Roman" charset="0"/>
            </a:endParaRPr>
          </a:p>
          <a:p>
            <a:pPr eaLnBrk="1" hangingPunct="1">
              <a:lnSpc>
                <a:spcPct val="80000"/>
              </a:lnSpc>
            </a:pPr>
            <a:r>
              <a:rPr lang="en-US" sz="1600">
                <a:latin typeface="Arial" charset="0"/>
                <a:ea typeface="ＭＳ Ｐゴシック" charset="0"/>
                <a:cs typeface="Times New Roman" charset="0"/>
              </a:rPr>
              <a:t>We build an RI for </a:t>
            </a:r>
            <a:r>
              <a:rPr lang="en-US" sz="1600" b="1">
                <a:latin typeface="Arial" charset="0"/>
                <a:ea typeface="ＭＳ Ｐゴシック" charset="0"/>
                <a:cs typeface="Times New Roman" charset="0"/>
              </a:rPr>
              <a:t>squatter</a:t>
            </a:r>
            <a:r>
              <a:rPr lang="en-US" sz="1600">
                <a:latin typeface="Arial" charset="0"/>
                <a:ea typeface="ＭＳ Ｐゴシック" charset="0"/>
                <a:cs typeface="Times New Roman" charset="0"/>
              </a:rPr>
              <a:t> around each of these sentences…</a:t>
            </a:r>
          </a:p>
          <a:p>
            <a:pPr eaLnBrk="1" hangingPunct="1">
              <a:lnSpc>
                <a:spcPct val="80000"/>
              </a:lnSpc>
            </a:pPr>
            <a:endParaRPr lang="en-US" sz="1600">
              <a:latin typeface="Arial" charset="0"/>
              <a:ea typeface="ＭＳ Ｐゴシック" charset="0"/>
              <a:cs typeface="Times New Roman" charset="0"/>
            </a:endParaRPr>
          </a:p>
          <a:p>
            <a:pPr eaLnBrk="1" hangingPunct="1">
              <a:lnSpc>
                <a:spcPct val="80000"/>
              </a:lnSpc>
            </a:pPr>
            <a:endParaRPr lang="en-US" sz="1600" b="1">
              <a:latin typeface="Arial" charset="0"/>
              <a:ea typeface="ＭＳ Ｐゴシック" charset="0"/>
              <a:cs typeface="Times New Roman" charset="0"/>
            </a:endParaRPr>
          </a:p>
          <a:p>
            <a:pPr eaLnBrk="1" hangingPunct="1">
              <a:lnSpc>
                <a:spcPct val="80000"/>
              </a:lnSpc>
            </a:pPr>
            <a:endParaRPr lang="en-US" sz="16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Relevance Intervals: an Example</a:t>
            </a:r>
          </a:p>
        </p:txBody>
      </p:sp>
      <p:sp>
        <p:nvSpPr>
          <p:cNvPr id="53250" name="Rectangle 3"/>
          <p:cNvSpPr>
            <a:spLocks noGrp="1" noChangeArrowheads="1"/>
          </p:cNvSpPr>
          <p:nvPr>
            <p:ph type="body" idx="1"/>
          </p:nvPr>
        </p:nvSpPr>
        <p:spPr/>
        <p:txBody>
          <a:bodyPr/>
          <a:lstStyle/>
          <a:p>
            <a:pPr eaLnBrk="1" hangingPunct="1">
              <a:lnSpc>
                <a:spcPct val="80000"/>
              </a:lnSpc>
            </a:pPr>
            <a:r>
              <a:rPr lang="en-US" sz="1400">
                <a:latin typeface="Arial" charset="0"/>
                <a:ea typeface="ＭＳ Ｐゴシック" charset="0"/>
                <a:cs typeface="Times New Roman" charset="0"/>
              </a:rPr>
              <a:t>Index term: </a:t>
            </a:r>
            <a:r>
              <a:rPr lang="en-US" sz="1400" b="1">
                <a:latin typeface="Arial" charset="0"/>
                <a:ea typeface="ＭＳ Ｐゴシック" charset="0"/>
                <a:cs typeface="Times New Roman" charset="0"/>
              </a:rPr>
              <a:t>squatter</a:t>
            </a:r>
          </a:p>
          <a:p>
            <a:pPr eaLnBrk="1" hangingPunct="1">
              <a:lnSpc>
                <a:spcPct val="80000"/>
              </a:lnSpc>
              <a:buFont typeface="Wingdings" charset="0"/>
              <a:buNone/>
            </a:pPr>
            <a:r>
              <a:rPr lang="en-US" sz="1400" b="1">
                <a:latin typeface="Arial" charset="0"/>
                <a:ea typeface="ＭＳ Ｐゴシック" charset="0"/>
                <a:cs typeface="Times New Roman" charset="0"/>
              </a:rPr>
              <a:t>	</a:t>
            </a:r>
            <a:r>
              <a:rPr lang="en-US" sz="1400">
                <a:latin typeface="Arial" charset="0"/>
                <a:ea typeface="ＭＳ Ｐゴシック" charset="0"/>
                <a:cs typeface="Times New Roman" charset="0"/>
              </a:rPr>
              <a:t>among the sentences containing this term are these two, near each other:</a:t>
            </a:r>
          </a:p>
          <a:p>
            <a:pPr eaLnBrk="1" hangingPunct="1">
              <a:lnSpc>
                <a:spcPct val="80000"/>
              </a:lnSpc>
              <a:buFont typeface="Wingdings" charset="0"/>
              <a:buNone/>
            </a:pPr>
            <a:endParaRPr lang="en-US" sz="1400">
              <a:latin typeface="Arial" charset="0"/>
              <a:ea typeface="ＭＳ Ｐゴシック" charset="0"/>
              <a:cs typeface="Times New Roman" charset="0"/>
            </a:endParaRPr>
          </a:p>
          <a:p>
            <a:pPr eaLnBrk="1" hangingPunct="1">
              <a:lnSpc>
                <a:spcPct val="80000"/>
              </a:lnSpc>
              <a:buFont typeface="Wingdings" charset="0"/>
              <a:buNone/>
            </a:pPr>
            <a:r>
              <a:rPr lang="en-US" sz="1400">
                <a:solidFill>
                  <a:srgbClr val="CC0000"/>
                </a:solidFill>
                <a:latin typeface="Arial" charset="0"/>
                <a:ea typeface="ＭＳ Ｐゴシック" charset="0"/>
                <a:cs typeface="Times New Roman" charset="0"/>
              </a:rPr>
              <a:t>	</a:t>
            </a:r>
            <a:r>
              <a:rPr lang="en-US" sz="1600">
                <a:solidFill>
                  <a:srgbClr val="FF0066"/>
                </a:solidFill>
                <a:latin typeface="Arial" charset="0"/>
                <a:ea typeface="ＭＳ Ｐゴシック" charset="0"/>
                <a:cs typeface="Times New Roman" charset="0"/>
              </a:rPr>
              <a:t>Paul Bew is professor of Irish politics at Queens University in Belfast. </a:t>
            </a:r>
          </a:p>
          <a:p>
            <a:pPr eaLnBrk="1" hangingPunct="1">
              <a:lnSpc>
                <a:spcPct val="80000"/>
              </a:lnSpc>
              <a:buFont typeface="Wingdings" charset="0"/>
              <a:buNone/>
            </a:pPr>
            <a:r>
              <a:rPr lang="en-US" sz="1600">
                <a:solidFill>
                  <a:srgbClr val="FF0066"/>
                </a:solidFill>
                <a:latin typeface="Arial" charset="0"/>
                <a:ea typeface="ＭＳ Ｐゴシック" charset="0"/>
                <a:cs typeface="Times New Roman" charset="0"/>
              </a:rPr>
              <a:t>[Stop RI Expansion]</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chemeClr val="accent1"/>
                </a:solidFill>
                <a:latin typeface="Arial" charset="0"/>
                <a:ea typeface="ＭＳ Ｐゴシック" charset="0"/>
                <a:cs typeface="Times New Roman" charset="0"/>
              </a:rPr>
              <a:t>In South Africa the government is struggling to contain a growing demand for land from its black citizens. [PMI-expand]</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rgbClr val="33CC33"/>
                </a:solidFill>
                <a:latin typeface="Arial" charset="0"/>
                <a:ea typeface="ＭＳ Ｐゴシック" charset="0"/>
                <a:cs typeface="Times New Roman" charset="0"/>
              </a:rPr>
              <a:t>Authorities have vowed to crack down and arrest </a:t>
            </a:r>
            <a:r>
              <a:rPr lang="en-US" sz="1600" b="1">
                <a:solidFill>
                  <a:srgbClr val="33CC33"/>
                </a:solidFill>
                <a:latin typeface="Arial" charset="0"/>
                <a:ea typeface="ＭＳ Ｐゴシック" charset="0"/>
                <a:cs typeface="Times New Roman" charset="0"/>
              </a:rPr>
              <a:t>squatters</a:t>
            </a:r>
            <a:r>
              <a:rPr lang="en-US" sz="1600">
                <a:solidFill>
                  <a:srgbClr val="33CC33"/>
                </a:solidFill>
                <a:latin typeface="Arial" charset="0"/>
                <a:ea typeface="ＭＳ Ｐゴシック" charset="0"/>
                <a:cs typeface="Times New Roman" charset="0"/>
              </a:rPr>
              <a:t> illegally occupying land near Johannesburg.</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chemeClr val="accent1"/>
                </a:solidFill>
                <a:latin typeface="Arial" charset="0"/>
                <a:ea typeface="ＭＳ Ｐゴシック" charset="0"/>
                <a:cs typeface="Times New Roman" charset="0"/>
              </a:rPr>
              <a:t>In a most serious incident today more than 10,000 black South Africans have seized government and privately-owned property. [PMI-expand]</a:t>
            </a:r>
          </a:p>
          <a:p>
            <a:pPr eaLnBrk="1" hangingPunct="1">
              <a:lnSpc>
                <a:spcPct val="80000"/>
              </a:lnSpc>
              <a:buFont typeface="Wingdings" charset="0"/>
              <a:buNone/>
            </a:pPr>
            <a:r>
              <a:rPr lang="en-US" sz="1600">
                <a:latin typeface="Arial" charset="0"/>
                <a:ea typeface="ＭＳ Ｐゴシック" charset="0"/>
                <a:cs typeface="Times New Roman" charset="0"/>
              </a:rPr>
              <a:t>	Hundreds were arrested earlier this week and the government hopes to move the rest out in the next two days.</a:t>
            </a:r>
          </a:p>
          <a:p>
            <a:pPr eaLnBrk="1" hangingPunct="1">
              <a:lnSpc>
                <a:spcPct val="80000"/>
              </a:lnSpc>
              <a:buFont typeface="Wingdings" charset="0"/>
              <a:buNone/>
            </a:pPr>
            <a:r>
              <a:rPr lang="en-US" sz="1600">
                <a:latin typeface="Arial" charset="0"/>
                <a:ea typeface="ＭＳ Ｐゴシック" charset="0"/>
                <a:cs typeface="Times New Roman" charset="0"/>
              </a:rPr>
              <a:t>	NPR</a:t>
            </a:r>
            <a:r>
              <a:rPr lang="ja-JP" altLang="en-US" sz="1600">
                <a:latin typeface="Arial" charset="0"/>
                <a:ea typeface="ＭＳ Ｐゴシック" charset="0"/>
                <a:cs typeface="Times New Roman" charset="0"/>
              </a:rPr>
              <a:t>’</a:t>
            </a:r>
            <a:r>
              <a:rPr lang="en-US" altLang="ja-JP" sz="1600">
                <a:latin typeface="Arial" charset="0"/>
                <a:ea typeface="ＭＳ Ｐゴシック" charset="0"/>
                <a:cs typeface="Times New Roman" charset="0"/>
              </a:rPr>
              <a:t>s Kenneth Walker has a report.</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rgbClr val="33CC33"/>
                </a:solidFill>
                <a:latin typeface="Arial" charset="0"/>
                <a:ea typeface="ＭＳ Ｐゴシック" charset="0"/>
                <a:cs typeface="Times New Roman" charset="0"/>
              </a:rPr>
              <a:t>Thousands of </a:t>
            </a:r>
            <a:r>
              <a:rPr lang="en-US" sz="1600" b="1">
                <a:solidFill>
                  <a:srgbClr val="33CC33"/>
                </a:solidFill>
                <a:latin typeface="Arial" charset="0"/>
                <a:ea typeface="ＭＳ Ｐゴシック" charset="0"/>
                <a:cs typeface="Times New Roman" charset="0"/>
              </a:rPr>
              <a:t>squatters</a:t>
            </a:r>
            <a:r>
              <a:rPr lang="en-US" sz="1600">
                <a:solidFill>
                  <a:srgbClr val="33CC33"/>
                </a:solidFill>
                <a:latin typeface="Arial" charset="0"/>
                <a:ea typeface="ＭＳ Ｐゴシック" charset="0"/>
                <a:cs typeface="Times New Roman" charset="0"/>
              </a:rPr>
              <a:t> in a suburb outside Johannesburg cheer loudly as their leaders deliver angry speeches against whites and landlessness in South Africa.</a:t>
            </a:r>
          </a:p>
          <a:p>
            <a:pPr eaLnBrk="1" hangingPunct="1">
              <a:lnSpc>
                <a:spcPct val="80000"/>
              </a:lnSpc>
              <a:buFont typeface="Wingdings" charset="0"/>
              <a:buNone/>
            </a:pPr>
            <a:r>
              <a:rPr lang="en-US" sz="1600">
                <a:solidFill>
                  <a:srgbClr val="FF0066"/>
                </a:solidFill>
                <a:latin typeface="Arial" charset="0"/>
                <a:ea typeface="ＭＳ Ｐゴシック" charset="0"/>
                <a:cs typeface="Times New Roman" charset="0"/>
              </a:rPr>
              <a:t>[Stop RI Expansion]</a:t>
            </a:r>
            <a:endParaRPr lang="en-US" sz="1600">
              <a:solidFill>
                <a:srgbClr val="33CC33"/>
              </a:solidFill>
              <a:latin typeface="Arial" charset="0"/>
              <a:ea typeface="ＭＳ Ｐゴシック" charset="0"/>
              <a:cs typeface="Times New Roman" charset="0"/>
            </a:endParaRPr>
          </a:p>
          <a:p>
            <a:pPr eaLnBrk="1" hangingPunct="1">
              <a:lnSpc>
                <a:spcPct val="80000"/>
              </a:lnSpc>
              <a:buFont typeface="Wingdings" charset="0"/>
              <a:buNone/>
            </a:pPr>
            <a:r>
              <a:rPr lang="en-US" sz="1600">
                <a:latin typeface="Arial" charset="0"/>
                <a:ea typeface="ＭＳ Ｐゴシック" charset="0"/>
                <a:cs typeface="Times New Roman" charset="0"/>
              </a:rPr>
              <a:t>	</a:t>
            </a:r>
            <a:r>
              <a:rPr lang="ja-JP" altLang="en-US" sz="1600">
                <a:solidFill>
                  <a:srgbClr val="FF0066"/>
                </a:solidFill>
                <a:latin typeface="Arial" charset="0"/>
                <a:ea typeface="ＭＳ Ｐゴシック" charset="0"/>
                <a:cs typeface="Times New Roman" charset="0"/>
              </a:rPr>
              <a:t>“</a:t>
            </a:r>
            <a:r>
              <a:rPr lang="en-US" altLang="ja-JP" sz="1600">
                <a:solidFill>
                  <a:srgbClr val="FF0066"/>
                </a:solidFill>
                <a:latin typeface="Arial" charset="0"/>
                <a:ea typeface="ＭＳ Ｐゴシック" charset="0"/>
                <a:cs typeface="Times New Roman" charset="0"/>
              </a:rPr>
              <a:t>Must give us a place…</a:t>
            </a:r>
            <a:r>
              <a:rPr lang="ja-JP" altLang="en-US" sz="1600">
                <a:solidFill>
                  <a:srgbClr val="FF0066"/>
                </a:solidFill>
                <a:latin typeface="Arial" charset="0"/>
                <a:ea typeface="ＭＳ Ｐゴシック" charset="0"/>
                <a:cs typeface="Times New Roman" charset="0"/>
              </a:rPr>
              <a:t>”</a:t>
            </a:r>
            <a:r>
              <a:rPr lang="en-US" altLang="ja-JP" sz="1600">
                <a:solidFill>
                  <a:srgbClr val="FF0066"/>
                </a:solidFill>
                <a:latin typeface="Arial" charset="0"/>
                <a:ea typeface="ＭＳ Ｐゴシック" charset="0"/>
                <a:cs typeface="Times New Roman" charset="0"/>
              </a:rPr>
              <a:t> </a:t>
            </a:r>
          </a:p>
          <a:p>
            <a:pPr eaLnBrk="1" hangingPunct="1">
              <a:lnSpc>
                <a:spcPct val="80000"/>
              </a:lnSpc>
              <a:buFont typeface="Wingdings" charset="0"/>
              <a:buNone/>
            </a:pPr>
            <a:endParaRPr lang="en-US" sz="1600">
              <a:solidFill>
                <a:srgbClr val="FF0066"/>
              </a:solidFill>
              <a:latin typeface="Arial" charset="0"/>
              <a:ea typeface="ＭＳ Ｐゴシック" charset="0"/>
              <a:cs typeface="Times New Roman" charset="0"/>
            </a:endParaRPr>
          </a:p>
          <a:p>
            <a:pPr eaLnBrk="1" hangingPunct="1">
              <a:lnSpc>
                <a:spcPct val="80000"/>
              </a:lnSpc>
            </a:pPr>
            <a:r>
              <a:rPr lang="en-US" sz="1400">
                <a:latin typeface="Arial" charset="0"/>
                <a:ea typeface="ＭＳ Ｐゴシック" charset="0"/>
                <a:cs typeface="Times New Roman" charset="0"/>
              </a:rPr>
              <a:t>We build an RI for </a:t>
            </a:r>
            <a:r>
              <a:rPr lang="en-US" sz="1400" b="1">
                <a:latin typeface="Arial" charset="0"/>
                <a:ea typeface="ＭＳ Ｐゴシック" charset="0"/>
                <a:cs typeface="Times New Roman" charset="0"/>
              </a:rPr>
              <a:t>squatter</a:t>
            </a:r>
            <a:r>
              <a:rPr lang="en-US" sz="1400">
                <a:latin typeface="Arial" charset="0"/>
                <a:ea typeface="ＭＳ Ｐゴシック" charset="0"/>
                <a:cs typeface="Times New Roman" charset="0"/>
              </a:rPr>
              <a:t> around each of these sentences…</a:t>
            </a:r>
          </a:p>
          <a:p>
            <a:pPr eaLnBrk="1" hangingPunct="1">
              <a:lnSpc>
                <a:spcPct val="80000"/>
              </a:lnSpc>
            </a:pPr>
            <a:endParaRPr lang="en-US" sz="1400">
              <a:latin typeface="Arial" charset="0"/>
              <a:ea typeface="ＭＳ Ｐゴシック" charset="0"/>
              <a:cs typeface="Times New Roman" charset="0"/>
            </a:endParaRPr>
          </a:p>
          <a:p>
            <a:pPr eaLnBrk="1" hangingPunct="1">
              <a:lnSpc>
                <a:spcPct val="80000"/>
              </a:lnSpc>
            </a:pPr>
            <a:endParaRPr lang="en-US" sz="1400" b="1">
              <a:latin typeface="Arial" charset="0"/>
              <a:ea typeface="ＭＳ Ｐゴシック" charset="0"/>
              <a:cs typeface="Times New Roman" charset="0"/>
            </a:endParaRPr>
          </a:p>
          <a:p>
            <a:pPr eaLnBrk="1" hangingPunct="1">
              <a:lnSpc>
                <a:spcPct val="80000"/>
              </a:lnSpc>
            </a:pPr>
            <a:endParaRPr lang="en-US" sz="14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Relevance Intervals: an Example</a:t>
            </a:r>
          </a:p>
        </p:txBody>
      </p:sp>
      <p:sp>
        <p:nvSpPr>
          <p:cNvPr id="55298" name="Rectangle 3"/>
          <p:cNvSpPr>
            <a:spLocks noGrp="1" noChangeArrowheads="1"/>
          </p:cNvSpPr>
          <p:nvPr>
            <p:ph type="body" idx="1"/>
          </p:nvPr>
        </p:nvSpPr>
        <p:spPr/>
        <p:txBody>
          <a:bodyPr/>
          <a:lstStyle/>
          <a:p>
            <a:pPr eaLnBrk="1" hangingPunct="1">
              <a:lnSpc>
                <a:spcPct val="80000"/>
              </a:lnSpc>
            </a:pPr>
            <a:r>
              <a:rPr lang="en-US" sz="1400">
                <a:latin typeface="Arial" charset="0"/>
                <a:ea typeface="ＭＳ Ｐゴシック" charset="0"/>
                <a:cs typeface="Times New Roman" charset="0"/>
              </a:rPr>
              <a:t>Index term: </a:t>
            </a:r>
            <a:r>
              <a:rPr lang="en-US" sz="1400" b="1">
                <a:latin typeface="Arial" charset="0"/>
                <a:ea typeface="ＭＳ Ｐゴシック" charset="0"/>
                <a:cs typeface="Times New Roman" charset="0"/>
              </a:rPr>
              <a:t>squatter</a:t>
            </a:r>
          </a:p>
          <a:p>
            <a:pPr eaLnBrk="1" hangingPunct="1">
              <a:lnSpc>
                <a:spcPct val="80000"/>
              </a:lnSpc>
              <a:buFont typeface="Wingdings" charset="0"/>
              <a:buNone/>
            </a:pPr>
            <a:r>
              <a:rPr lang="en-US" sz="1400" b="1">
                <a:latin typeface="Arial" charset="0"/>
                <a:ea typeface="ＭＳ Ｐゴシック" charset="0"/>
                <a:cs typeface="Times New Roman" charset="0"/>
              </a:rPr>
              <a:t>	</a:t>
            </a:r>
            <a:r>
              <a:rPr lang="en-US" sz="1400">
                <a:latin typeface="Arial" charset="0"/>
                <a:ea typeface="ＭＳ Ｐゴシック" charset="0"/>
                <a:cs typeface="Times New Roman" charset="0"/>
              </a:rPr>
              <a:t>among the sentences containing this term are these two, near each other:</a:t>
            </a:r>
          </a:p>
          <a:p>
            <a:pPr eaLnBrk="1" hangingPunct="1">
              <a:lnSpc>
                <a:spcPct val="80000"/>
              </a:lnSpc>
              <a:buFont typeface="Wingdings" charset="0"/>
              <a:buNone/>
            </a:pPr>
            <a:endParaRPr lang="en-US" sz="1400">
              <a:latin typeface="Arial" charset="0"/>
              <a:ea typeface="ＭＳ Ｐゴシック" charset="0"/>
              <a:cs typeface="Times New Roman" charset="0"/>
            </a:endParaRPr>
          </a:p>
          <a:p>
            <a:pPr eaLnBrk="1" hangingPunct="1">
              <a:lnSpc>
                <a:spcPct val="80000"/>
              </a:lnSpc>
              <a:buFont typeface="Wingdings" charset="0"/>
              <a:buNone/>
            </a:pPr>
            <a:r>
              <a:rPr lang="en-US" sz="1400">
                <a:solidFill>
                  <a:srgbClr val="CC0000"/>
                </a:solidFill>
                <a:latin typeface="Arial" charset="0"/>
                <a:ea typeface="ＭＳ Ｐゴシック" charset="0"/>
                <a:cs typeface="Times New Roman" charset="0"/>
              </a:rPr>
              <a:t>	</a:t>
            </a:r>
            <a:r>
              <a:rPr lang="en-US" sz="1600">
                <a:solidFill>
                  <a:srgbClr val="FF0066"/>
                </a:solidFill>
                <a:latin typeface="Arial" charset="0"/>
                <a:ea typeface="ＭＳ Ｐゴシック" charset="0"/>
                <a:cs typeface="Times New Roman" charset="0"/>
              </a:rPr>
              <a:t>Paul Bew is professor of Irish politics at Queens University in Belfast. </a:t>
            </a:r>
          </a:p>
          <a:p>
            <a:pPr eaLnBrk="1" hangingPunct="1">
              <a:lnSpc>
                <a:spcPct val="80000"/>
              </a:lnSpc>
              <a:buFont typeface="Wingdings" charset="0"/>
              <a:buNone/>
            </a:pPr>
            <a:r>
              <a:rPr lang="en-US" sz="1600">
                <a:solidFill>
                  <a:srgbClr val="FF0066"/>
                </a:solidFill>
                <a:latin typeface="Arial" charset="0"/>
                <a:ea typeface="ＭＳ Ｐゴシック" charset="0"/>
                <a:cs typeface="Times New Roman" charset="0"/>
              </a:rPr>
              <a:t>[Stop RI Expansion]</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chemeClr val="accent1"/>
                </a:solidFill>
                <a:latin typeface="Arial" charset="0"/>
                <a:ea typeface="ＭＳ Ｐゴシック" charset="0"/>
                <a:cs typeface="Times New Roman" charset="0"/>
              </a:rPr>
              <a:t>In South Africa the government is struggling to contain a growing demand for land from its black citizens. [PMI-expand]</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rgbClr val="33CC33"/>
                </a:solidFill>
                <a:latin typeface="Arial" charset="0"/>
                <a:ea typeface="ＭＳ Ｐゴシック" charset="0"/>
                <a:cs typeface="Times New Roman" charset="0"/>
              </a:rPr>
              <a:t>Authorities have vowed to crack down and arrest </a:t>
            </a:r>
            <a:r>
              <a:rPr lang="en-US" sz="1600" b="1">
                <a:solidFill>
                  <a:srgbClr val="33CC33"/>
                </a:solidFill>
                <a:latin typeface="Arial" charset="0"/>
                <a:ea typeface="ＭＳ Ｐゴシック" charset="0"/>
                <a:cs typeface="Times New Roman" charset="0"/>
              </a:rPr>
              <a:t>squatters</a:t>
            </a:r>
            <a:r>
              <a:rPr lang="en-US" sz="1600">
                <a:solidFill>
                  <a:srgbClr val="33CC33"/>
                </a:solidFill>
                <a:latin typeface="Arial" charset="0"/>
                <a:ea typeface="ＭＳ Ｐゴシック" charset="0"/>
                <a:cs typeface="Times New Roman" charset="0"/>
              </a:rPr>
              <a:t> illegally occupying land near Johannesburg.</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chemeClr val="accent1"/>
                </a:solidFill>
                <a:latin typeface="Arial" charset="0"/>
                <a:ea typeface="ＭＳ Ｐゴシック" charset="0"/>
                <a:cs typeface="Times New Roman" charset="0"/>
              </a:rPr>
              <a:t>In a most serious incident today more than 10,000 black South Africans have seized government and privately-owned property. [PMI-expand]</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rgbClr val="800080"/>
                </a:solidFill>
                <a:latin typeface="Arial" charset="0"/>
                <a:ea typeface="ＭＳ Ｐゴシック" charset="0"/>
                <a:cs typeface="Times New Roman" charset="0"/>
              </a:rPr>
              <a:t>Hundreds were arrested earlier this week and the government hopes to move the rest out in the next two days. [merge nearby intervals]</a:t>
            </a:r>
          </a:p>
          <a:p>
            <a:pPr eaLnBrk="1" hangingPunct="1">
              <a:lnSpc>
                <a:spcPct val="80000"/>
              </a:lnSpc>
              <a:buFont typeface="Wingdings" charset="0"/>
              <a:buNone/>
            </a:pPr>
            <a:r>
              <a:rPr lang="en-US" sz="1600">
                <a:solidFill>
                  <a:srgbClr val="800080"/>
                </a:solidFill>
                <a:latin typeface="Arial" charset="0"/>
                <a:ea typeface="ＭＳ Ｐゴシック" charset="0"/>
                <a:cs typeface="Times New Roman" charset="0"/>
              </a:rPr>
              <a:t>	NPR</a:t>
            </a:r>
            <a:r>
              <a:rPr lang="ja-JP" altLang="en-US" sz="1600">
                <a:solidFill>
                  <a:srgbClr val="800080"/>
                </a:solidFill>
                <a:latin typeface="Arial" charset="0"/>
                <a:ea typeface="ＭＳ Ｐゴシック" charset="0"/>
                <a:cs typeface="Times New Roman" charset="0"/>
              </a:rPr>
              <a:t>’</a:t>
            </a:r>
            <a:r>
              <a:rPr lang="en-US" altLang="ja-JP" sz="1600">
                <a:solidFill>
                  <a:srgbClr val="800080"/>
                </a:solidFill>
                <a:latin typeface="Arial" charset="0"/>
                <a:ea typeface="ＭＳ Ｐゴシック" charset="0"/>
                <a:cs typeface="Times New Roman" charset="0"/>
              </a:rPr>
              <a:t>s Kenneth Walker has a report. [merge nearby intervals]</a:t>
            </a:r>
          </a:p>
          <a:p>
            <a:pPr eaLnBrk="1" hangingPunct="1">
              <a:lnSpc>
                <a:spcPct val="80000"/>
              </a:lnSpc>
              <a:buFont typeface="Wingdings" charset="0"/>
              <a:buNone/>
            </a:pPr>
            <a:r>
              <a:rPr lang="en-US" sz="1600">
                <a:latin typeface="Arial" charset="0"/>
                <a:ea typeface="ＭＳ Ｐゴシック" charset="0"/>
                <a:cs typeface="Times New Roman" charset="0"/>
              </a:rPr>
              <a:t>	</a:t>
            </a:r>
            <a:r>
              <a:rPr lang="en-US" sz="1600">
                <a:solidFill>
                  <a:srgbClr val="33CC33"/>
                </a:solidFill>
                <a:latin typeface="Arial" charset="0"/>
                <a:ea typeface="ＭＳ Ｐゴシック" charset="0"/>
                <a:cs typeface="Times New Roman" charset="0"/>
              </a:rPr>
              <a:t>Thousands of </a:t>
            </a:r>
            <a:r>
              <a:rPr lang="en-US" sz="1600" b="1">
                <a:solidFill>
                  <a:srgbClr val="33CC33"/>
                </a:solidFill>
                <a:latin typeface="Arial" charset="0"/>
                <a:ea typeface="ＭＳ Ｐゴシック" charset="0"/>
                <a:cs typeface="Times New Roman" charset="0"/>
              </a:rPr>
              <a:t>squatters</a:t>
            </a:r>
            <a:r>
              <a:rPr lang="en-US" sz="1600">
                <a:solidFill>
                  <a:srgbClr val="33CC33"/>
                </a:solidFill>
                <a:latin typeface="Arial" charset="0"/>
                <a:ea typeface="ＭＳ Ｐゴシック" charset="0"/>
                <a:cs typeface="Times New Roman" charset="0"/>
              </a:rPr>
              <a:t> in a suburb outside Johannesburg cheer loudly as their leaders deliver angry speeches against whites and landlessness in South Africa.</a:t>
            </a:r>
          </a:p>
          <a:p>
            <a:pPr eaLnBrk="1" hangingPunct="1">
              <a:lnSpc>
                <a:spcPct val="80000"/>
              </a:lnSpc>
              <a:buFont typeface="Wingdings" charset="0"/>
              <a:buNone/>
            </a:pPr>
            <a:r>
              <a:rPr lang="en-US" sz="1600">
                <a:solidFill>
                  <a:srgbClr val="FF0066"/>
                </a:solidFill>
                <a:latin typeface="Arial" charset="0"/>
                <a:ea typeface="ＭＳ Ｐゴシック" charset="0"/>
                <a:cs typeface="Times New Roman" charset="0"/>
              </a:rPr>
              <a:t>[Stop RI Expansion]</a:t>
            </a:r>
            <a:endParaRPr lang="en-US" sz="1600">
              <a:solidFill>
                <a:srgbClr val="33CC33"/>
              </a:solidFill>
              <a:latin typeface="Arial" charset="0"/>
              <a:ea typeface="ＭＳ Ｐゴシック" charset="0"/>
              <a:cs typeface="Times New Roman" charset="0"/>
            </a:endParaRPr>
          </a:p>
          <a:p>
            <a:pPr eaLnBrk="1" hangingPunct="1">
              <a:lnSpc>
                <a:spcPct val="80000"/>
              </a:lnSpc>
              <a:buFont typeface="Wingdings" charset="0"/>
              <a:buNone/>
            </a:pPr>
            <a:r>
              <a:rPr lang="en-US" sz="1600">
                <a:latin typeface="Arial" charset="0"/>
                <a:ea typeface="ＭＳ Ｐゴシック" charset="0"/>
                <a:cs typeface="Times New Roman" charset="0"/>
              </a:rPr>
              <a:t>	</a:t>
            </a:r>
            <a:r>
              <a:rPr lang="ja-JP" altLang="en-US" sz="1600">
                <a:solidFill>
                  <a:srgbClr val="FF0066"/>
                </a:solidFill>
                <a:latin typeface="Arial" charset="0"/>
                <a:ea typeface="ＭＳ Ｐゴシック" charset="0"/>
                <a:cs typeface="Times New Roman" charset="0"/>
              </a:rPr>
              <a:t>“</a:t>
            </a:r>
            <a:r>
              <a:rPr lang="en-US" altLang="ja-JP" sz="1600">
                <a:solidFill>
                  <a:srgbClr val="FF0066"/>
                </a:solidFill>
                <a:latin typeface="Arial" charset="0"/>
                <a:ea typeface="ＭＳ Ｐゴシック" charset="0"/>
                <a:cs typeface="Times New Roman" charset="0"/>
              </a:rPr>
              <a:t>Must give us a place…</a:t>
            </a:r>
            <a:r>
              <a:rPr lang="ja-JP" altLang="en-US" sz="1600">
                <a:solidFill>
                  <a:srgbClr val="FF0066"/>
                </a:solidFill>
                <a:latin typeface="Arial" charset="0"/>
                <a:ea typeface="ＭＳ Ｐゴシック" charset="0"/>
                <a:cs typeface="Times New Roman" charset="0"/>
              </a:rPr>
              <a:t>”</a:t>
            </a:r>
            <a:r>
              <a:rPr lang="en-US" altLang="ja-JP" sz="1600">
                <a:solidFill>
                  <a:srgbClr val="FF0066"/>
                </a:solidFill>
                <a:latin typeface="Arial" charset="0"/>
                <a:ea typeface="ＭＳ Ｐゴシック" charset="0"/>
                <a:cs typeface="Times New Roman" charset="0"/>
              </a:rPr>
              <a:t> </a:t>
            </a:r>
          </a:p>
          <a:p>
            <a:pPr eaLnBrk="1" hangingPunct="1">
              <a:lnSpc>
                <a:spcPct val="80000"/>
              </a:lnSpc>
              <a:buFont typeface="Wingdings" charset="0"/>
              <a:buNone/>
            </a:pPr>
            <a:endParaRPr lang="en-US" sz="1400">
              <a:latin typeface="Arial" charset="0"/>
              <a:ea typeface="ＭＳ Ｐゴシック" charset="0"/>
              <a:cs typeface="Times New Roman" charset="0"/>
            </a:endParaRPr>
          </a:p>
          <a:p>
            <a:pPr eaLnBrk="1" hangingPunct="1">
              <a:lnSpc>
                <a:spcPct val="80000"/>
              </a:lnSpc>
              <a:buFont typeface="Wingdings" charset="0"/>
              <a:buNone/>
            </a:pPr>
            <a:r>
              <a:rPr lang="en-US" sz="1400">
                <a:latin typeface="Arial" charset="0"/>
                <a:ea typeface="ＭＳ Ｐゴシック" charset="0"/>
                <a:cs typeface="Times New Roman" charset="0"/>
              </a:rPr>
              <a:t>The two intervals for </a:t>
            </a:r>
            <a:r>
              <a:rPr lang="en-US" sz="1400" b="1">
                <a:latin typeface="Arial" charset="0"/>
                <a:ea typeface="ＭＳ Ｐゴシック" charset="0"/>
                <a:cs typeface="Times New Roman" charset="0"/>
              </a:rPr>
              <a:t>squatter</a:t>
            </a:r>
            <a:r>
              <a:rPr lang="en-US" sz="1400">
                <a:latin typeface="Arial" charset="0"/>
                <a:ea typeface="ＭＳ Ｐゴシック" charset="0"/>
                <a:cs typeface="Times New Roman" charset="0"/>
              </a:rPr>
              <a:t> are merged, because they are so close</a:t>
            </a:r>
          </a:p>
          <a:p>
            <a:pPr eaLnBrk="1" hangingPunct="1">
              <a:lnSpc>
                <a:spcPct val="80000"/>
              </a:lnSpc>
              <a:buFont typeface="Wingdings" charset="0"/>
              <a:buNone/>
            </a:pPr>
            <a:endParaRPr lang="en-US" sz="1400">
              <a:latin typeface="Arial" charset="0"/>
              <a:ea typeface="ＭＳ Ｐゴシック" charset="0"/>
              <a:cs typeface="Times New Roman" charset="0"/>
            </a:endParaRPr>
          </a:p>
          <a:p>
            <a:pPr eaLnBrk="1" hangingPunct="1">
              <a:lnSpc>
                <a:spcPct val="80000"/>
              </a:lnSpc>
            </a:pPr>
            <a:endParaRPr lang="en-US" sz="1400" b="1">
              <a:latin typeface="Arial" charset="0"/>
              <a:ea typeface="ＭＳ Ｐゴシック" charset="0"/>
              <a:cs typeface="Times New Roman" charset="0"/>
            </a:endParaRPr>
          </a:p>
          <a:p>
            <a:pPr eaLnBrk="1" hangingPunct="1">
              <a:lnSpc>
                <a:spcPct val="80000"/>
              </a:lnSpc>
            </a:pPr>
            <a:endParaRPr lang="en-US" sz="14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026"/>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Documents </a:t>
            </a:r>
            <a:r>
              <a:rPr lang="en-US">
                <a:latin typeface="Arial" charset="0"/>
                <a:ea typeface="ＭＳ Ｐゴシック" charset="0"/>
                <a:cs typeface="ＭＳ Ｐゴシック" charset="0"/>
                <a:sym typeface="Wingdings" charset="0"/>
              </a:rPr>
              <a:t> Graphs  Segmentation</a:t>
            </a:r>
            <a:endParaRPr lang="en-US">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pPr eaLnBrk="1" hangingPunct="1"/>
            <a:endParaRPr lang="en-US">
              <a:latin typeface="Arial" charset="0"/>
              <a:ea typeface="ＭＳ Ｐゴシック" charset="0"/>
              <a:cs typeface="ＭＳ Ｐゴシック" charset="0"/>
            </a:endParaRPr>
          </a:p>
        </p:txBody>
      </p:sp>
      <p:sp>
        <p:nvSpPr>
          <p:cNvPr id="59394" name="Content Placeholder 2"/>
          <p:cNvSpPr>
            <a:spLocks noGrp="1"/>
          </p:cNvSpPr>
          <p:nvPr>
            <p:ph idx="1"/>
          </p:nvPr>
        </p:nvSpPr>
        <p:spPr/>
        <p:txBody>
          <a:bodyPr/>
          <a:lstStyle/>
          <a:p>
            <a:pPr eaLnBrk="1" hangingPunct="1"/>
            <a:r>
              <a:rPr lang="en-US">
                <a:latin typeface="Arial" charset="0"/>
                <a:ea typeface="ＭＳ Ｐゴシック" charset="0"/>
                <a:cs typeface="ＭＳ Ｐゴシック" charset="0"/>
              </a:rPr>
              <a:t>(S_1) Yesterday, I took my dog to the park.</a:t>
            </a:r>
          </a:p>
          <a:p>
            <a:pPr eaLnBrk="1" hangingPunct="1"/>
            <a:r>
              <a:rPr lang="en-US">
                <a:latin typeface="Arial" charset="0"/>
                <a:ea typeface="ＭＳ Ｐゴシック" charset="0"/>
                <a:cs typeface="ＭＳ Ｐゴシック" charset="0"/>
              </a:rPr>
              <a:t>(S_2) While there, I took him off the leash to get some exercise.</a:t>
            </a:r>
          </a:p>
          <a:p>
            <a:pPr eaLnBrk="1" hangingPunct="1"/>
            <a:r>
              <a:rPr lang="en-US">
                <a:latin typeface="Arial" charset="0"/>
                <a:ea typeface="ＭＳ Ｐゴシック" charset="0"/>
                <a:cs typeface="ＭＳ Ｐゴシック" charset="0"/>
              </a:rPr>
              <a:t>(S_3) After 2 minutes, Spot began chasing a squirrel.</a:t>
            </a:r>
          </a:p>
          <a:p>
            <a:pPr eaLnBrk="1" hangingPunct="1"/>
            <a:r>
              <a:rPr lang="en-US">
                <a:latin typeface="Arial" charset="0"/>
                <a:ea typeface="ＭＳ Ｐゴシック" charset="0"/>
                <a:cs typeface="ＭＳ Ｐゴシック" charset="0"/>
              </a:rPr>
              <a:t>______________________(Topic Shift)______________________</a:t>
            </a:r>
          </a:p>
          <a:p>
            <a:pPr eaLnBrk="1" hangingPunct="1"/>
            <a:r>
              <a:rPr lang="en-US">
                <a:latin typeface="Arial" charset="0"/>
                <a:ea typeface="ＭＳ Ｐゴシック" charset="0"/>
                <a:cs typeface="ＭＳ Ｐゴシック" charset="0"/>
              </a:rPr>
              <a:t>(S_4) Then, I needed to go grocery shopping.</a:t>
            </a:r>
          </a:p>
          <a:p>
            <a:pPr eaLnBrk="1" hangingPunct="1"/>
            <a:r>
              <a:rPr lang="en-US">
                <a:latin typeface="Arial" charset="0"/>
                <a:ea typeface="ＭＳ Ｐゴシック" charset="0"/>
                <a:cs typeface="ＭＳ Ｐゴシック" charset="0"/>
              </a:rPr>
              <a:t>(S_5) So I went later that day to the local store.</a:t>
            </a:r>
          </a:p>
          <a:p>
            <a:pPr eaLnBrk="1" hangingPunct="1"/>
            <a:r>
              <a:rPr lang="en-US">
                <a:latin typeface="Arial" charset="0"/>
                <a:ea typeface="ＭＳ Ｐゴシック" charset="0"/>
                <a:cs typeface="ＭＳ Ｐゴシック" charset="0"/>
              </a:rPr>
              <a:t>(S_6) Unfortunately, they were out of cashews.</a:t>
            </a:r>
          </a:p>
          <a:p>
            <a:pPr eaLnBrk="1" hangingPunct="1">
              <a:buFont typeface="Wingdings" charset="0"/>
              <a:buNone/>
            </a:pPr>
            <a:endParaRPr lang="en-US">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atin typeface="Arial" charset="0"/>
                <a:ea typeface="ＭＳ Ｐゴシック" charset="0"/>
                <a:cs typeface="ＭＳ Ｐゴシック" charset="0"/>
              </a:rPr>
              <a:t>RIs </a:t>
            </a:r>
            <a:r>
              <a:rPr lang="en-US">
                <a:latin typeface="Arial" charset="0"/>
                <a:ea typeface="ＭＳ Ｐゴシック" charset="0"/>
                <a:cs typeface="ＭＳ Ｐゴシック" charset="0"/>
                <a:sym typeface="Wingdings" charset="0"/>
              </a:rPr>
              <a:t></a:t>
            </a:r>
            <a:r>
              <a:rPr lang="en-US">
                <a:latin typeface="Arial" charset="0"/>
                <a:ea typeface="ＭＳ Ｐゴシック" charset="0"/>
                <a:cs typeface="ＭＳ Ｐゴシック" charset="0"/>
              </a:rPr>
              <a:t> Nodes</a:t>
            </a:r>
          </a:p>
        </p:txBody>
      </p:sp>
      <p:sp>
        <p:nvSpPr>
          <p:cNvPr id="61442" name="Content Placeholder 2"/>
          <p:cNvSpPr>
            <a:spLocks noGrp="1"/>
          </p:cNvSpPr>
          <p:nvPr>
            <p:ph idx="1"/>
          </p:nvPr>
        </p:nvSpPr>
        <p:spPr/>
        <p:txBody>
          <a:bodyPr/>
          <a:lstStyle/>
          <a:p>
            <a:r>
              <a:rPr lang="en-US" sz="2000">
                <a:latin typeface="Arial" charset="0"/>
                <a:ea typeface="ＭＳ Ｐゴシック" charset="0"/>
                <a:cs typeface="ＭＳ Ｐゴシック" charset="0"/>
              </a:rPr>
              <a:t>Construct a graph in which each node represents a term and a sentence, iff the sentence is contained in an RI for that term</a:t>
            </a: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r>
              <a:rPr lang="en-US">
                <a:latin typeface="Arial" charset="0"/>
                <a:ea typeface="ＭＳ Ｐゴシック" charset="0"/>
                <a:cs typeface="ＭＳ Ｐゴシック" charset="0"/>
              </a:rPr>
              <a:t> </a:t>
            </a:r>
          </a:p>
        </p:txBody>
      </p:sp>
      <p:pic>
        <p:nvPicPr>
          <p:cNvPr id="614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600"/>
            <a:ext cx="8102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atin typeface="Arial" charset="0"/>
                <a:ea typeface="ＭＳ Ｐゴシック" charset="0"/>
                <a:cs typeface="ＭＳ Ｐゴシック" charset="0"/>
              </a:rPr>
              <a:t>Central Motivation</a:t>
            </a:r>
          </a:p>
        </p:txBody>
      </p:sp>
      <p:sp>
        <p:nvSpPr>
          <p:cNvPr id="18434" name="Content Placeholder 2"/>
          <p:cNvSpPr>
            <a:spLocks noGrp="1"/>
          </p:cNvSpPr>
          <p:nvPr>
            <p:ph idx="1"/>
          </p:nvPr>
        </p:nvSpPr>
        <p:spPr/>
        <p:txBody>
          <a:bodyPr/>
          <a:lstStyle/>
          <a:p>
            <a:r>
              <a:rPr lang="en-US">
                <a:latin typeface="Arial" charset="0"/>
                <a:ea typeface="ＭＳ Ｐゴシック" charset="0"/>
                <a:cs typeface="ＭＳ Ｐゴシック" charset="0"/>
              </a:rPr>
              <a:t>TV/Video is a very content rich medium – places, faces, topics …</a:t>
            </a:r>
          </a:p>
          <a:p>
            <a:r>
              <a:rPr lang="en-US">
                <a:latin typeface="Arial" charset="0"/>
                <a:ea typeface="ＭＳ Ｐゴシック" charset="0"/>
                <a:cs typeface="ＭＳ Ｐゴシック" charset="0"/>
              </a:rPr>
              <a:t>Watching television today is a very linear experience (ugly grid)</a:t>
            </a:r>
          </a:p>
          <a:p>
            <a:pPr lvl="1"/>
            <a:r>
              <a:rPr lang="en-US" sz="1800">
                <a:latin typeface="Arial" charset="0"/>
                <a:ea typeface="ＭＳ Ｐゴシック" charset="0"/>
              </a:rPr>
              <a:t>Unlike the browsing the WWW (hyperlink to hyperlink)</a:t>
            </a:r>
          </a:p>
          <a:p>
            <a:r>
              <a:rPr lang="en-US">
                <a:latin typeface="Arial" charset="0"/>
                <a:ea typeface="ＭＳ Ｐゴシック" charset="0"/>
                <a:cs typeface="ＭＳ Ｐゴシック" charset="0"/>
              </a:rPr>
              <a:t>Three out of four (75.6%) respondents who watch television while online visit websites directly related to the TV program they watch. (Burst Media Survey)</a:t>
            </a:r>
          </a:p>
          <a:p>
            <a:endParaRPr lang="en-US">
              <a:latin typeface="Arial" charset="0"/>
              <a:ea typeface="ＭＳ Ｐゴシック" charset="0"/>
              <a:cs typeface="ＭＳ Ｐゴシック" charset="0"/>
            </a:endParaRPr>
          </a:p>
          <a:p>
            <a:pPr lvl="1">
              <a:buFont typeface="Wingdings" charset="0"/>
              <a:buNone/>
            </a:pPr>
            <a:r>
              <a:rPr lang="en-US" sz="2000">
                <a:latin typeface="Arial" charset="0"/>
                <a:ea typeface="ＭＳ Ｐゴシック" charset="0"/>
              </a:rPr>
              <a:t>  </a:t>
            </a:r>
          </a:p>
        </p:txBody>
      </p:sp>
      <p:pic>
        <p:nvPicPr>
          <p:cNvPr id="18435" name="Picture 3" descr="Nielsen_Multitasking_Study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95600"/>
            <a:ext cx="57150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atin typeface="Arial" charset="0"/>
                <a:ea typeface="ＭＳ Ｐゴシック" charset="0"/>
                <a:cs typeface="ＭＳ Ｐゴシック" charset="0"/>
              </a:rPr>
              <a:t>RIs </a:t>
            </a:r>
            <a:r>
              <a:rPr lang="en-US">
                <a:latin typeface="Arial" charset="0"/>
                <a:ea typeface="ＭＳ Ｐゴシック" charset="0"/>
                <a:cs typeface="ＭＳ Ｐゴシック" charset="0"/>
                <a:sym typeface="Wingdings" charset="0"/>
              </a:rPr>
              <a:t></a:t>
            </a:r>
            <a:r>
              <a:rPr lang="en-US">
                <a:latin typeface="Arial" charset="0"/>
                <a:ea typeface="ＭＳ Ｐゴシック" charset="0"/>
                <a:cs typeface="ＭＳ Ｐゴシック" charset="0"/>
              </a:rPr>
              <a:t> Nodes </a:t>
            </a:r>
          </a:p>
        </p:txBody>
      </p:sp>
      <p:sp>
        <p:nvSpPr>
          <p:cNvPr id="63490" name="Content Placeholder 2"/>
          <p:cNvSpPr>
            <a:spLocks noGrp="1"/>
          </p:cNvSpPr>
          <p:nvPr>
            <p:ph idx="1"/>
          </p:nvPr>
        </p:nvSpPr>
        <p:spPr/>
        <p:txBody>
          <a:bodyPr/>
          <a:lstStyle/>
          <a:p>
            <a:r>
              <a:rPr lang="en-US" sz="2000">
                <a:latin typeface="Arial" charset="0"/>
                <a:ea typeface="ＭＳ Ｐゴシック" charset="0"/>
                <a:cs typeface="ＭＳ Ｐゴシック" charset="0"/>
              </a:rPr>
              <a:t>Construct a graph in which each node represents a term and a sentence, iff the sentence is contained in an RI for that term</a:t>
            </a: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r>
              <a:rPr lang="en-US">
                <a:latin typeface="Arial" charset="0"/>
                <a:ea typeface="ＭＳ Ｐゴシック" charset="0"/>
                <a:cs typeface="ＭＳ Ｐゴシック" charset="0"/>
              </a:rPr>
              <a:t> </a:t>
            </a:r>
          </a:p>
        </p:txBody>
      </p:sp>
      <p:pic>
        <p:nvPicPr>
          <p:cNvPr id="6349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600"/>
            <a:ext cx="80518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Arial" charset="0"/>
                <a:ea typeface="ＭＳ Ｐゴシック" charset="0"/>
                <a:cs typeface="ＭＳ Ｐゴシック" charset="0"/>
              </a:rPr>
              <a:t>Connecting the Nodes …</a:t>
            </a:r>
          </a:p>
        </p:txBody>
      </p:sp>
      <p:sp>
        <p:nvSpPr>
          <p:cNvPr id="65538" name="Content Placeholder 2"/>
          <p:cNvSpPr>
            <a:spLocks noGrp="1"/>
          </p:cNvSpPr>
          <p:nvPr>
            <p:ph idx="1"/>
          </p:nvPr>
        </p:nvSpPr>
        <p:spPr/>
        <p:txBody>
          <a:bodyPr/>
          <a:lstStyle/>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r>
              <a:rPr lang="en-US">
                <a:latin typeface="Arial" charset="0"/>
                <a:ea typeface="ＭＳ Ｐゴシック" charset="0"/>
                <a:cs typeface="ＭＳ Ｐゴシック" charset="0"/>
              </a:rPr>
              <a:t> </a:t>
            </a:r>
          </a:p>
        </p:txBody>
      </p:sp>
      <p:pic>
        <p:nvPicPr>
          <p:cNvPr id="6553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84963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atin typeface="Arial" charset="0"/>
                <a:ea typeface="ＭＳ Ｐゴシック" charset="0"/>
                <a:cs typeface="ＭＳ Ｐゴシック" charset="0"/>
              </a:rPr>
              <a:t>Calculating connection strengths for edges</a:t>
            </a:r>
          </a:p>
        </p:txBody>
      </p:sp>
      <p:sp>
        <p:nvSpPr>
          <p:cNvPr id="67586" name="Content Placeholder 2"/>
          <p:cNvSpPr>
            <a:spLocks noGrp="1"/>
          </p:cNvSpPr>
          <p:nvPr>
            <p:ph idx="1"/>
          </p:nvPr>
        </p:nvSpPr>
        <p:spPr/>
        <p:txBody>
          <a:bodyPr/>
          <a:lstStyle/>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r>
              <a:rPr lang="en-US">
                <a:latin typeface="Arial" charset="0"/>
                <a:ea typeface="ＭＳ Ｐゴシック" charset="0"/>
                <a:cs typeface="ＭＳ Ｐゴシック" charset="0"/>
              </a:rPr>
              <a:t> </a:t>
            </a:r>
          </a:p>
        </p:txBody>
      </p:sp>
      <p:pic>
        <p:nvPicPr>
          <p:cNvPr id="675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80518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Arial" charset="0"/>
                <a:ea typeface="ＭＳ Ｐゴシック" charset="0"/>
                <a:cs typeface="ＭＳ Ｐゴシック" charset="0"/>
              </a:rPr>
              <a:t>Calculating connection strengths for edges</a:t>
            </a:r>
          </a:p>
        </p:txBody>
      </p:sp>
      <p:sp>
        <p:nvSpPr>
          <p:cNvPr id="69634" name="Content Placeholder 2"/>
          <p:cNvSpPr>
            <a:spLocks noGrp="1"/>
          </p:cNvSpPr>
          <p:nvPr>
            <p:ph idx="1"/>
          </p:nvPr>
        </p:nvSpPr>
        <p:spPr>
          <a:xfrm>
            <a:off x="381000" y="1447800"/>
            <a:ext cx="8229600" cy="4876800"/>
          </a:xfrm>
        </p:spPr>
        <p:txBody>
          <a:bodyPr/>
          <a:lstStyle/>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sz="2000">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endParaRPr lang="en-US">
              <a:latin typeface="Arial" charset="0"/>
              <a:ea typeface="ＭＳ Ｐゴシック" charset="0"/>
              <a:cs typeface="ＭＳ Ｐゴシック" charset="0"/>
            </a:endParaRPr>
          </a:p>
          <a:p>
            <a:pPr>
              <a:buFont typeface="Wingdings" charset="0"/>
              <a:buNone/>
            </a:pPr>
            <a:r>
              <a:rPr lang="en-US">
                <a:latin typeface="Arial" charset="0"/>
                <a:ea typeface="ＭＳ Ｐゴシック" charset="0"/>
                <a:cs typeface="ＭＳ Ｐゴシック" charset="0"/>
              </a:rPr>
              <a:t> </a:t>
            </a:r>
          </a:p>
        </p:txBody>
      </p:sp>
      <p:pic>
        <p:nvPicPr>
          <p:cNvPr id="696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600"/>
            <a:ext cx="80518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Connection strength formula</a:t>
            </a:r>
          </a:p>
        </p:txBody>
      </p:sp>
      <p:sp>
        <p:nvSpPr>
          <p:cNvPr id="71682" name="Content Placeholder 2"/>
          <p:cNvSpPr>
            <a:spLocks noGrp="1"/>
          </p:cNvSpPr>
          <p:nvPr>
            <p:ph idx="1"/>
          </p:nvPr>
        </p:nvSpPr>
        <p:spPr/>
        <p:txBody>
          <a:bodyPr/>
          <a:lstStyle/>
          <a:p>
            <a:pPr eaLnBrk="1" hangingPunct="1"/>
            <a:endParaRPr lang="en-US" dirty="0">
              <a:latin typeface="Arial" charset="0"/>
              <a:ea typeface="ＭＳ Ｐゴシック" charset="0"/>
              <a:cs typeface="ＭＳ Ｐゴシック" charset="0"/>
            </a:endParaRPr>
          </a:p>
        </p:txBody>
      </p:sp>
      <p:pic>
        <p:nvPicPr>
          <p:cNvPr id="7168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1600"/>
            <a:ext cx="53340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Box 4"/>
          <p:cNvSpPr txBox="1">
            <a:spLocks noChangeArrowheads="1"/>
          </p:cNvSpPr>
          <p:nvPr/>
        </p:nvSpPr>
        <p:spPr bwMode="auto">
          <a:xfrm>
            <a:off x="533400" y="4572000"/>
            <a:ext cx="808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a:t>and in general, for terms </a:t>
            </a:r>
            <a:r>
              <a:rPr lang="en-US" i="1"/>
              <a:t>a</a:t>
            </a:r>
            <a:r>
              <a:rPr lang="en-US"/>
              <a:t> and </a:t>
            </a:r>
            <a:r>
              <a:rPr lang="en-US" i="1"/>
              <a:t>b</a:t>
            </a:r>
            <a:r>
              <a:rPr lang="en-US"/>
              <a:t> in sentences </a:t>
            </a:r>
            <a:r>
              <a:rPr lang="en-US" i="1"/>
              <a:t>i</a:t>
            </a:r>
            <a:r>
              <a:rPr lang="en-US"/>
              <a:t> and </a:t>
            </a:r>
            <a:r>
              <a:rPr lang="en-US" i="1"/>
              <a:t>i</a:t>
            </a:r>
            <a:r>
              <a:rPr lang="en-US"/>
              <a:t> + 1 respectively:</a:t>
            </a:r>
          </a:p>
        </p:txBody>
      </p:sp>
      <p:pic>
        <p:nvPicPr>
          <p:cNvPr id="7168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181600"/>
            <a:ext cx="5372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Filtering edges in the graph</a:t>
            </a:r>
          </a:p>
        </p:txBody>
      </p:sp>
      <p:sp>
        <p:nvSpPr>
          <p:cNvPr id="73730" name="Content Placeholder 2"/>
          <p:cNvSpPr>
            <a:spLocks noGrp="1"/>
          </p:cNvSpPr>
          <p:nvPr>
            <p:ph idx="1"/>
          </p:nvPr>
        </p:nvSpPr>
        <p:spPr>
          <a:xfrm>
            <a:off x="228600" y="1295400"/>
            <a:ext cx="8229600" cy="4876800"/>
          </a:xfrm>
        </p:spPr>
        <p:txBody>
          <a:bodyPr/>
          <a:lstStyle/>
          <a:p>
            <a:pPr eaLnBrk="1" hangingPunct="1"/>
            <a:r>
              <a:rPr lang="en-US">
                <a:latin typeface="Arial" charset="0"/>
                <a:ea typeface="ＭＳ Ｐゴシック" charset="0"/>
                <a:cs typeface="ＭＳ Ｐゴシック" charset="0"/>
              </a:rPr>
              <a:t>We filter out edges with a connection strength below a set threshold (we</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ve tried a couple and usually use 0.5)</a:t>
            </a:r>
            <a:endParaRPr lang="en-US">
              <a:latin typeface="Arial" charset="0"/>
              <a:ea typeface="ＭＳ Ｐゴシック" charset="0"/>
              <a:cs typeface="ＭＳ Ｐゴシック" charset="0"/>
            </a:endParaRPr>
          </a:p>
        </p:txBody>
      </p:sp>
      <p:pic>
        <p:nvPicPr>
          <p:cNvPr id="7373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27225"/>
            <a:ext cx="3832225"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pPr algn="ctr" eaLnBrk="1" hangingPunct="1"/>
            <a:r>
              <a:rPr lang="en-US" dirty="0">
                <a:latin typeface="Arial" charset="0"/>
                <a:ea typeface="ＭＳ Ｐゴシック" charset="0"/>
                <a:cs typeface="ＭＳ Ｐゴシック" charset="0"/>
              </a:rPr>
              <a:t>Graph Representation of Document</a:t>
            </a:r>
          </a:p>
        </p:txBody>
      </p:sp>
      <p:sp>
        <p:nvSpPr>
          <p:cNvPr id="75778" name="Content Placeholder 2"/>
          <p:cNvSpPr>
            <a:spLocks noGrp="1"/>
          </p:cNvSpPr>
          <p:nvPr>
            <p:ph idx="1"/>
          </p:nvPr>
        </p:nvSpPr>
        <p:spPr/>
        <p:txBody>
          <a:bodyPr/>
          <a:lstStyle/>
          <a:p>
            <a:pPr eaLnBrk="1" hangingPunct="1">
              <a:buFont typeface="Wingdings" charset="0"/>
              <a:buNone/>
            </a:pP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2" name="Picture 1" descr="Bizarre_Foods_With_Andrew_Zimmern-Japan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 y="1828800"/>
            <a:ext cx="9144000" cy="4398043"/>
          </a:xfrm>
          <a:prstGeom prst="rect">
            <a:avLst/>
          </a:prstGeom>
        </p:spPr>
      </p:pic>
      <p:sp>
        <p:nvSpPr>
          <p:cNvPr id="3" name="TextBox 2"/>
          <p:cNvSpPr txBox="1"/>
          <p:nvPr/>
        </p:nvSpPr>
        <p:spPr>
          <a:xfrm>
            <a:off x="228600" y="1371600"/>
            <a:ext cx="8534400" cy="400110"/>
          </a:xfrm>
          <a:prstGeom prst="rect">
            <a:avLst/>
          </a:prstGeom>
          <a:noFill/>
        </p:spPr>
        <p:txBody>
          <a:bodyPr wrap="square" rtlCol="0">
            <a:spAutoFit/>
          </a:bodyPr>
          <a:lstStyle/>
          <a:p>
            <a:pPr algn="ctr"/>
            <a:r>
              <a:rPr lang="en-US" dirty="0" smtClean="0"/>
              <a:t>(1</a:t>
            </a:r>
            <a:r>
              <a:rPr lang="en-US" baseline="30000" dirty="0" smtClean="0"/>
              <a:t>st</a:t>
            </a:r>
            <a:r>
              <a:rPr lang="en-US" dirty="0" smtClean="0"/>
              <a:t> 8 minutes of an episode of Bizarre Foods)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Segmentation from graphs</a:t>
            </a:r>
          </a:p>
        </p:txBody>
      </p:sp>
      <p:sp>
        <p:nvSpPr>
          <p:cNvPr id="77826" name="Content Placeholder 2"/>
          <p:cNvSpPr>
            <a:spLocks noGrp="1"/>
          </p:cNvSpPr>
          <p:nvPr>
            <p:ph idx="1"/>
          </p:nvPr>
        </p:nvSpPr>
        <p:spPr/>
        <p:txBody>
          <a:bodyPr/>
          <a:lstStyle/>
          <a:p>
            <a:pPr eaLnBrk="1" hangingPunct="1"/>
            <a:r>
              <a:rPr lang="en-US" sz="2000">
                <a:latin typeface="Arial" charset="0"/>
                <a:ea typeface="ＭＳ Ｐゴシック" charset="0"/>
                <a:cs typeface="ＭＳ Ｐゴシック" charset="0"/>
              </a:rPr>
              <a:t>General idea: look for places in the graph where connections are sparse or weak</a:t>
            </a:r>
          </a:p>
          <a:p>
            <a:pPr lvl="1" eaLnBrk="1" hangingPunct="1"/>
            <a:r>
              <a:rPr lang="en-US" sz="1800">
                <a:latin typeface="Arial" charset="0"/>
                <a:ea typeface="ＭＳ Ｐゴシック" charset="0"/>
              </a:rPr>
              <a:t>Typically, this will be where relatively few Ris cross a boundary</a:t>
            </a:r>
          </a:p>
          <a:p>
            <a:pPr lvl="1" eaLnBrk="1" hangingPunct="1"/>
            <a:r>
              <a:rPr lang="en-US" sz="1800">
                <a:latin typeface="Arial" charset="0"/>
                <a:ea typeface="ＭＳ Ｐゴシック" charset="0"/>
              </a:rPr>
              <a:t>Edges with low connection strengths are unlikely to bear on topical coherence, so it</a:t>
            </a:r>
            <a:r>
              <a:rPr lang="ja-JP" altLang="en-US" sz="1800">
                <a:latin typeface="Arial" charset="0"/>
                <a:ea typeface="ＭＳ Ｐゴシック" charset="0"/>
              </a:rPr>
              <a:t>’</a:t>
            </a:r>
            <a:r>
              <a:rPr lang="en-US" altLang="ja-JP" sz="1800">
                <a:latin typeface="Arial" charset="0"/>
                <a:ea typeface="ＭＳ Ｐゴシック" charset="0"/>
              </a:rPr>
              <a:t>s best to remove them from the graph</a:t>
            </a:r>
          </a:p>
          <a:p>
            <a:pPr lvl="1" eaLnBrk="1" hangingPunct="1"/>
            <a:endParaRPr lang="en-US" sz="1800">
              <a:latin typeface="Arial" charset="0"/>
              <a:ea typeface="ＭＳ Ｐゴシック" charset="0"/>
            </a:endParaRPr>
          </a:p>
          <a:p>
            <a:pPr lvl="1" eaLnBrk="1" hangingPunct="1"/>
            <a:r>
              <a:rPr lang="ja-JP" altLang="en-US" sz="1800">
                <a:latin typeface="Arial" charset="0"/>
                <a:ea typeface="ＭＳ Ｐゴシック" charset="0"/>
              </a:rPr>
              <a:t>“</a:t>
            </a:r>
            <a:r>
              <a:rPr lang="en-US" altLang="ja-JP" sz="1800">
                <a:latin typeface="Arial" charset="0"/>
                <a:ea typeface="ＭＳ Ｐゴシック" charset="0"/>
              </a:rPr>
              <a:t>Normalized novelty</a:t>
            </a:r>
            <a:r>
              <a:rPr lang="ja-JP" altLang="en-US" sz="1800">
                <a:latin typeface="Arial" charset="0"/>
                <a:ea typeface="ＭＳ Ｐゴシック" charset="0"/>
              </a:rPr>
              <a:t>”</a:t>
            </a:r>
            <a:r>
              <a:rPr lang="en-US" altLang="ja-JP" sz="1800">
                <a:latin typeface="Arial" charset="0"/>
                <a:ea typeface="ＭＳ Ｐゴシック" charset="0"/>
              </a:rPr>
              <a:t>: on the two sides of a potential boundary, the number of nodes labeled with the same terms, normalized by the total number of terms</a:t>
            </a:r>
          </a:p>
          <a:p>
            <a:pPr lvl="1" eaLnBrk="1" hangingPunct="1">
              <a:buFont typeface="Wingdings" charset="0"/>
              <a:buNone/>
            </a:pPr>
            <a:endParaRPr lang="en-US" sz="1800">
              <a:latin typeface="Arial" charset="0"/>
              <a:ea typeface="ＭＳ Ｐゴシック" charset="0"/>
            </a:endParaRPr>
          </a:p>
          <a:p>
            <a:pPr lvl="1" eaLnBrk="1" hangingPunct="1"/>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idx="4294967295"/>
          </p:nvPr>
        </p:nvSpPr>
        <p:spPr/>
        <p:txBody>
          <a:bodyPr/>
          <a:lstStyle/>
          <a:p>
            <a:pPr eaLnBrk="1" hangingPunct="1"/>
            <a:r>
              <a:rPr lang="en-US">
                <a:latin typeface="Arial" charset="0"/>
                <a:ea typeface="ＭＳ Ｐゴシック" charset="0"/>
                <a:cs typeface="ＭＳ Ｐゴシック" charset="0"/>
              </a:rPr>
              <a:t>Graph representation of documents</a:t>
            </a:r>
          </a:p>
        </p:txBody>
      </p:sp>
      <p:sp>
        <p:nvSpPr>
          <p:cNvPr id="79874" name="Content Placeholder 2"/>
          <p:cNvSpPr>
            <a:spLocks noGrp="1"/>
          </p:cNvSpPr>
          <p:nvPr>
            <p:ph idx="4294967295"/>
          </p:nvPr>
        </p:nvSpPr>
        <p:spPr/>
        <p:txBody>
          <a:bodyPr/>
          <a:lstStyle/>
          <a:p>
            <a:pPr eaLnBrk="1" hangingPunct="1">
              <a:buFont typeface="Wingdings" charset="0"/>
              <a:buNone/>
            </a:pPr>
            <a:r>
              <a:rPr lang="en-US" b="1">
                <a:latin typeface="Arial" charset="0"/>
                <a:ea typeface="ＭＳ Ｐゴシック" charset="0"/>
                <a:cs typeface="ＭＳ Ｐゴシック" charset="0"/>
              </a:rPr>
              <a:t>Example snippet and graph from t.v. news broadcast</a:t>
            </a:r>
          </a:p>
          <a:p>
            <a:pPr eaLnBrk="1" hangingPunct="1">
              <a:buFont typeface="Wingdings" charset="0"/>
              <a:buNone/>
            </a:pPr>
            <a:r>
              <a:rPr lang="en-US" b="1">
                <a:latin typeface="Arial" charset="0"/>
                <a:ea typeface="ＭＳ Ｐゴシック" charset="0"/>
                <a:cs typeface="ＭＳ Ｐゴシック" charset="0"/>
              </a:rPr>
              <a:t>S_190</a:t>
            </a:r>
            <a:r>
              <a:rPr lang="en-US">
                <a:latin typeface="Arial" charset="0"/>
                <a:ea typeface="ＭＳ Ｐゴシック" charset="0"/>
                <a:cs typeface="ＭＳ Ｐゴシック" charset="0"/>
              </a:rPr>
              <a:t>  We</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ve got to get this addressed and hold down health care costs.</a:t>
            </a:r>
          </a:p>
          <a:p>
            <a:pPr eaLnBrk="1" hangingPunct="1">
              <a:buFont typeface="Wingdings" charset="0"/>
              <a:buNone/>
            </a:pPr>
            <a:r>
              <a:rPr lang="en-US" b="1">
                <a:latin typeface="Arial" charset="0"/>
                <a:ea typeface="ＭＳ Ｐゴシック" charset="0"/>
                <a:cs typeface="ＭＳ Ｐゴシック" charset="0"/>
              </a:rPr>
              <a:t>S_191</a:t>
            </a:r>
            <a:r>
              <a:rPr lang="en-US">
                <a:latin typeface="Arial" charset="0"/>
                <a:ea typeface="ＭＳ Ｐゴシック" charset="0"/>
                <a:cs typeface="ＭＳ Ｐゴシック" charset="0"/>
              </a:rPr>
              <a:t> Senator ron wyden, the optimist from oregon, we appreciate your time tonight.</a:t>
            </a:r>
          </a:p>
          <a:p>
            <a:pPr eaLnBrk="1" hangingPunct="1">
              <a:buFont typeface="Wingdings" charset="0"/>
              <a:buNone/>
            </a:pPr>
            <a:r>
              <a:rPr lang="en-US" b="1">
                <a:latin typeface="Arial" charset="0"/>
                <a:ea typeface="ＭＳ Ｐゴシック" charset="0"/>
                <a:cs typeface="ＭＳ Ｐゴシック" charset="0"/>
              </a:rPr>
              <a:t>S_192</a:t>
            </a:r>
            <a:r>
              <a:rPr lang="en-US">
                <a:latin typeface="Arial" charset="0"/>
                <a:ea typeface="ＭＳ Ｐゴシック" charset="0"/>
                <a:cs typeface="ＭＳ Ｐゴシック" charset="0"/>
              </a:rPr>
              <a:t> Thank you.</a:t>
            </a:r>
          </a:p>
          <a:p>
            <a:pPr eaLnBrk="1" hangingPunct="1">
              <a:buFont typeface="Wingdings" charset="0"/>
              <a:buNone/>
            </a:pPr>
            <a:r>
              <a:rPr lang="en-US" b="1">
                <a:latin typeface="Arial" charset="0"/>
                <a:ea typeface="ＭＳ Ｐゴシック" charset="0"/>
                <a:cs typeface="ＭＳ Ｐゴシック" charset="0"/>
              </a:rPr>
              <a:t>S_193</a:t>
            </a:r>
            <a:r>
              <a:rPr lang="en-US">
                <a:latin typeface="Arial" charset="0"/>
                <a:ea typeface="ＭＳ Ｐゴシック" charset="0"/>
                <a:cs typeface="ＭＳ Ｐゴシック" charset="0"/>
              </a:rPr>
              <a:t> Coming up, the final day of free health clinic in kansas city, missouri. </a:t>
            </a:r>
          </a:p>
        </p:txBody>
      </p:sp>
      <p:pic>
        <p:nvPicPr>
          <p:cNvPr id="7987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5200"/>
            <a:ext cx="8839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Visual Features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atin typeface="Arial" charset="0"/>
                <a:ea typeface="ＭＳ Ｐゴシック" charset="0"/>
                <a:cs typeface="ＭＳ Ｐゴシック" charset="0"/>
              </a:rPr>
              <a:t>Multimedia Search &amp; Browse </a:t>
            </a:r>
          </a:p>
        </p:txBody>
      </p:sp>
      <p:sp>
        <p:nvSpPr>
          <p:cNvPr id="20482" name="Content Placeholder 2"/>
          <p:cNvSpPr>
            <a:spLocks noGrp="1"/>
          </p:cNvSpPr>
          <p:nvPr>
            <p:ph idx="1"/>
          </p:nvPr>
        </p:nvSpPr>
        <p:spPr/>
        <p:txBody>
          <a:bodyPr/>
          <a:lstStyle/>
          <a:p>
            <a:pPr algn="ctr">
              <a:spcBef>
                <a:spcPct val="0"/>
              </a:spcBef>
              <a:buFont typeface="Wingdings" charset="0"/>
              <a:buNone/>
            </a:pPr>
            <a:endParaRPr lang="en-US">
              <a:latin typeface="Arial" charset="0"/>
              <a:ea typeface="ＭＳ Ｐゴシック" charset="0"/>
              <a:cs typeface="ＭＳ Ｐゴシック" charset="0"/>
            </a:endParaRPr>
          </a:p>
          <a:p>
            <a:r>
              <a:rPr lang="en-US" sz="2000">
                <a:latin typeface="Arial" charset="0"/>
                <a:ea typeface="ＭＳ Ｐゴシック" charset="0"/>
                <a:cs typeface="ＭＳ Ｐゴシック" charset="0"/>
              </a:rPr>
              <a:t>Semantic Gap – well known problem in multimedia research </a:t>
            </a:r>
          </a:p>
          <a:p>
            <a:pPr lvl="1"/>
            <a:r>
              <a:rPr lang="en-US" sz="2000">
                <a:latin typeface="Arial" charset="0"/>
                <a:ea typeface="ＭＳ Ｐゴシック" charset="0"/>
              </a:rPr>
              <a:t>Lots of work on searching and classifying video from lower level audio visual features. (TRECVID)</a:t>
            </a:r>
          </a:p>
          <a:p>
            <a:pPr lvl="2"/>
            <a:r>
              <a:rPr lang="en-US" sz="2000">
                <a:latin typeface="Arial" charset="0"/>
                <a:ea typeface="ＭＳ Ｐゴシック" charset="0"/>
              </a:rPr>
              <a:t>Text Query matches </a:t>
            </a:r>
          </a:p>
          <a:p>
            <a:pPr lvl="2"/>
            <a:r>
              <a:rPr lang="en-US" sz="2000">
                <a:latin typeface="Arial" charset="0"/>
                <a:ea typeface="ＭＳ Ｐゴシック" charset="0"/>
              </a:rPr>
              <a:t>Similar Shots</a:t>
            </a:r>
          </a:p>
          <a:p>
            <a:pPr lvl="2"/>
            <a:r>
              <a:rPr lang="en-US" sz="2000">
                <a:latin typeface="Arial" charset="0"/>
                <a:ea typeface="ＭＳ Ｐゴシック" charset="0"/>
              </a:rPr>
              <a:t>Face Detection</a:t>
            </a:r>
          </a:p>
          <a:p>
            <a:pPr lvl="2"/>
            <a:r>
              <a:rPr lang="en-US" sz="2000">
                <a:latin typeface="Arial" charset="0"/>
                <a:ea typeface="ＭＳ Ｐゴシック" charset="0"/>
              </a:rPr>
              <a:t>Scene Detection</a:t>
            </a:r>
          </a:p>
          <a:p>
            <a:r>
              <a:rPr lang="en-US" sz="2000">
                <a:latin typeface="Arial" charset="0"/>
                <a:ea typeface="ＭＳ Ｐゴシック" charset="0"/>
                <a:cs typeface="ＭＳ Ｐゴシック" charset="0"/>
              </a:rPr>
              <a:t>Our Approach: </a:t>
            </a:r>
          </a:p>
          <a:p>
            <a:pPr lvl="1"/>
            <a:r>
              <a:rPr lang="en-US" sz="2000">
                <a:latin typeface="Arial" charset="0"/>
                <a:ea typeface="ＭＳ Ｐゴシック" charset="0"/>
              </a:rPr>
              <a:t>TV Queries not that low-level </a:t>
            </a:r>
          </a:p>
          <a:p>
            <a:pPr lvl="1"/>
            <a:r>
              <a:rPr lang="en-US" sz="2000">
                <a:latin typeface="Arial" charset="0"/>
                <a:ea typeface="ＭＳ Ｐゴシック" charset="0"/>
              </a:rPr>
              <a:t>Can we break video into individual semantic units i.e. clips that are semantically coherent ?</a:t>
            </a:r>
          </a:p>
          <a:p>
            <a:endParaRPr lang="en-US" sz="200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atin typeface="Arial" charset="0"/>
                <a:ea typeface="ＭＳ Ｐゴシック" charset="0"/>
                <a:cs typeface="ＭＳ Ｐゴシック" charset="0"/>
              </a:rPr>
              <a:t>Visual Features</a:t>
            </a:r>
          </a:p>
        </p:txBody>
      </p:sp>
      <p:sp>
        <p:nvSpPr>
          <p:cNvPr id="84994" name="Content Placeholder 2"/>
          <p:cNvSpPr>
            <a:spLocks noGrp="1"/>
          </p:cNvSpPr>
          <p:nvPr>
            <p:ph idx="1"/>
          </p:nvPr>
        </p:nvSpPr>
        <p:spPr/>
        <p:txBody>
          <a:bodyPr/>
          <a:lstStyle/>
          <a:p>
            <a:r>
              <a:rPr lang="en-US">
                <a:latin typeface="Arial" charset="0"/>
                <a:ea typeface="ＭＳ Ｐゴシック" charset="0"/>
                <a:cs typeface="ＭＳ Ｐゴシック" charset="0"/>
              </a:rPr>
              <a:t>OCR</a:t>
            </a:r>
          </a:p>
          <a:p>
            <a:r>
              <a:rPr lang="en-US">
                <a:latin typeface="Arial" charset="0"/>
                <a:ea typeface="ＭＳ Ｐゴシック" charset="0"/>
                <a:cs typeface="ＭＳ Ｐゴシック" charset="0"/>
              </a:rPr>
              <a:t>Logo Detection</a:t>
            </a:r>
          </a:p>
          <a:p>
            <a:r>
              <a:rPr lang="en-US">
                <a:latin typeface="Arial" charset="0"/>
                <a:ea typeface="ＭＳ Ｐゴシック" charset="0"/>
                <a:cs typeface="ＭＳ Ｐゴシック" charset="0"/>
              </a:rPr>
              <a:t>Key Frames</a:t>
            </a:r>
          </a:p>
          <a:p>
            <a:r>
              <a:rPr lang="en-US">
                <a:latin typeface="Arial" charset="0"/>
                <a:ea typeface="ＭＳ Ｐゴシック" charset="0"/>
                <a:cs typeface="ＭＳ Ｐゴシック" charset="0"/>
              </a:rPr>
              <a:t>Low Level Features</a:t>
            </a:r>
          </a:p>
          <a:p>
            <a:r>
              <a:rPr lang="en-US">
                <a:latin typeface="Arial" charset="0"/>
                <a:ea typeface="ＭＳ Ｐゴシック" charset="0"/>
                <a:cs typeface="ＭＳ Ｐゴシック" charset="0"/>
              </a:rPr>
              <a:t>Color Histograms</a:t>
            </a:r>
          </a:p>
          <a:p>
            <a:r>
              <a:rPr lang="en-US">
                <a:latin typeface="Arial" charset="0"/>
                <a:ea typeface="ＭＳ Ｐゴシック" charset="0"/>
                <a:cs typeface="ＭＳ Ｐゴシック" charset="0"/>
              </a:rPr>
              <a:t>Face Detection/tracking …</a:t>
            </a:r>
          </a:p>
          <a:p>
            <a:endParaRPr lang="en-US">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atin typeface="Arial" charset="0"/>
                <a:ea typeface="ＭＳ Ｐゴシック" charset="0"/>
                <a:cs typeface="ＭＳ Ｐゴシック" charset="0"/>
              </a:rPr>
              <a:t>Text Block Detection Steps 1 - 4</a:t>
            </a:r>
          </a:p>
        </p:txBody>
      </p:sp>
      <p:pic>
        <p:nvPicPr>
          <p:cNvPr id="86018" name="Picture 4" descr="2-brightnes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219200"/>
            <a:ext cx="3962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Content Placeholder 6" descr="1-original.jpg"/>
          <p:cNvPicPr>
            <a:picLocks noGrp="1" noChangeAspect="1"/>
          </p:cNvPicPr>
          <p:nvPr>
            <p:ph idx="1"/>
          </p:nvPr>
        </p:nvPicPr>
        <p:blipFill>
          <a:blip r:embed="rId3">
            <a:extLst>
              <a:ext uri="{28A0092B-C50C-407E-A947-70E740481C1C}">
                <a14:useLocalDpi xmlns:a14="http://schemas.microsoft.com/office/drawing/2010/main" val="0"/>
              </a:ext>
            </a:extLst>
          </a:blip>
          <a:srcRect t="8034" b="8034"/>
          <a:stretch>
            <a:fillRect/>
          </a:stretch>
        </p:blipFill>
        <p:spPr>
          <a:xfrm>
            <a:off x="228600" y="1219200"/>
            <a:ext cx="4419600" cy="2667000"/>
          </a:xfrm>
        </p:spPr>
      </p:pic>
      <p:pic>
        <p:nvPicPr>
          <p:cNvPr id="86020" name="Picture 7" descr="3-contras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962400"/>
            <a:ext cx="4267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8" descr="4-hConnect-8-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96240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atin typeface="Arial" charset="0"/>
                <a:ea typeface="ＭＳ Ｐゴシック" charset="0"/>
                <a:cs typeface="ＭＳ Ｐゴシック" charset="0"/>
              </a:rPr>
              <a:t>Text Block Detection</a:t>
            </a:r>
          </a:p>
        </p:txBody>
      </p:sp>
      <p:pic>
        <p:nvPicPr>
          <p:cNvPr id="87042" name="Picture 4" descr="6-minus-noi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19200"/>
            <a:ext cx="3733800"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5" descr="8-tex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962400"/>
            <a:ext cx="37766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6" descr="7-glyph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962400"/>
            <a:ext cx="381000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Content Placeholder 8" descr="5-hConnect-24-8.jpg"/>
          <p:cNvPicPr>
            <a:picLocks noGrp="1" noChangeAspect="1"/>
          </p:cNvPicPr>
          <p:nvPr>
            <p:ph idx="1"/>
          </p:nvPr>
        </p:nvPicPr>
        <p:blipFill>
          <a:blip r:embed="rId6">
            <a:extLst>
              <a:ext uri="{28A0092B-C50C-407E-A947-70E740481C1C}">
                <a14:useLocalDpi xmlns:a14="http://schemas.microsoft.com/office/drawing/2010/main" val="0"/>
              </a:ext>
            </a:extLst>
          </a:blip>
          <a:srcRect t="8034" b="8034"/>
          <a:stretch>
            <a:fillRect/>
          </a:stretch>
        </p:blipFill>
        <p:spPr>
          <a:xfrm>
            <a:off x="533400" y="1295400"/>
            <a:ext cx="3733800" cy="2590800"/>
          </a:xfrm>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a:latin typeface="Arial" charset="0"/>
                <a:ea typeface="ＭＳ Ｐゴシック" charset="0"/>
                <a:cs typeface="ＭＳ Ｐゴシック" charset="0"/>
              </a:rPr>
              <a:t>Video OCR </a:t>
            </a:r>
          </a:p>
        </p:txBody>
      </p:sp>
      <p:sp>
        <p:nvSpPr>
          <p:cNvPr id="88066" name="Content Placeholder 2"/>
          <p:cNvSpPr>
            <a:spLocks noGrp="1"/>
          </p:cNvSpPr>
          <p:nvPr>
            <p:ph idx="1"/>
          </p:nvPr>
        </p:nvSpPr>
        <p:spPr/>
        <p:txBody>
          <a:bodyPr/>
          <a:lstStyle/>
          <a:p>
            <a:endParaRPr lang="en-US">
              <a:latin typeface="Arial" charset="0"/>
              <a:ea typeface="ＭＳ Ｐゴシック" charset="0"/>
              <a:cs typeface="ＭＳ Ｐゴシック" charset="0"/>
            </a:endParaRPr>
          </a:p>
          <a:p>
            <a:r>
              <a:rPr lang="en-US" sz="2000">
                <a:latin typeface="Arial" charset="0"/>
                <a:ea typeface="ＭＳ Ｐゴシック" charset="0"/>
                <a:cs typeface="ＭＳ Ｐゴシック" charset="0"/>
              </a:rPr>
              <a:t>TextBlock Identification</a:t>
            </a:r>
          </a:p>
          <a:p>
            <a:r>
              <a:rPr lang="en-US" sz="2000">
                <a:latin typeface="Arial" charset="0"/>
                <a:ea typeface="ＭＳ Ｐゴシック" charset="0"/>
                <a:cs typeface="ＭＳ Ｐゴシック" charset="0"/>
              </a:rPr>
              <a:t>Image Preprocessing</a:t>
            </a:r>
          </a:p>
          <a:p>
            <a:pPr lvl="1"/>
            <a:r>
              <a:rPr lang="en-US" sz="2000">
                <a:latin typeface="Arial" charset="0"/>
                <a:ea typeface="ＭＳ Ｐゴシック" charset="0"/>
              </a:rPr>
              <a:t>Averaging noise out over frames</a:t>
            </a:r>
          </a:p>
          <a:p>
            <a:r>
              <a:rPr lang="en-US" sz="2000">
                <a:latin typeface="Arial" charset="0"/>
                <a:ea typeface="ＭＳ Ｐゴシック" charset="0"/>
                <a:cs typeface="ＭＳ Ｐゴシック" charset="0"/>
              </a:rPr>
              <a:t>OCR </a:t>
            </a:r>
          </a:p>
          <a:p>
            <a:pPr lvl="1"/>
            <a:r>
              <a:rPr lang="en-US" sz="2000">
                <a:latin typeface="Arial" charset="0"/>
                <a:ea typeface="ＭＳ Ｐゴシック" charset="0"/>
              </a:rPr>
              <a:t>Open Source Tesseract OCR</a:t>
            </a:r>
          </a:p>
          <a:p>
            <a:pPr lvl="1"/>
            <a:r>
              <a:rPr lang="en-US" sz="2000">
                <a:latin typeface="Arial" charset="0"/>
                <a:ea typeface="ＭＳ Ｐゴシック" charset="0"/>
              </a:rPr>
              <a:t>Need more error correction – string similarity approaches</a:t>
            </a:r>
          </a:p>
          <a:p>
            <a:r>
              <a:rPr lang="en-US" sz="2000">
                <a:latin typeface="Arial" charset="0"/>
                <a:ea typeface="ＭＳ Ｐゴシック" charset="0"/>
                <a:cs typeface="ＭＳ Ｐゴシック" charset="0"/>
              </a:rPr>
              <a:t>Feature for Classification</a:t>
            </a:r>
          </a:p>
          <a:p>
            <a:pPr lvl="1"/>
            <a:r>
              <a:rPr lang="en-US" sz="2000">
                <a:latin typeface="Arial" charset="0"/>
                <a:ea typeface="ＭＳ Ｐゴシック" charset="0"/>
              </a:rPr>
              <a:t>OCR Continue – For a given sentence, what is the similarity of OCR to previously recognized OCR (High likelihood of being in same segment)</a:t>
            </a:r>
          </a:p>
          <a:p>
            <a:pPr lvl="1"/>
            <a:r>
              <a:rPr lang="en-US" sz="2000">
                <a:latin typeface="Arial" charset="0"/>
                <a:ea typeface="ＭＳ Ｐゴシック" charset="0"/>
              </a:rPr>
              <a:t>OCR Change – If previous sentence had no OCR and new OCR string appears on screen (High likelihood of new segment)</a:t>
            </a:r>
          </a:p>
          <a:p>
            <a:pPr lvl="1"/>
            <a:endParaRPr lang="en-US" sz="2000">
              <a:latin typeface="Arial" charset="0"/>
              <a:ea typeface="ＭＳ Ｐゴシック" charset="0"/>
            </a:endParaRPr>
          </a:p>
          <a:p>
            <a:pPr lvl="1">
              <a:buFont typeface="Wingdings" charset="0"/>
              <a:buNone/>
            </a:pPr>
            <a:endParaRPr lang="en-US">
              <a:latin typeface="Arial" charset="0"/>
              <a:ea typeface="ＭＳ Ｐゴシック" charset="0"/>
            </a:endParaRPr>
          </a:p>
          <a:p>
            <a:pPr lvl="1"/>
            <a:endParaRPr lang="en-US">
              <a:latin typeface="Arial" charset="0"/>
              <a:ea typeface="ＭＳ Ｐゴシック" charset="0"/>
            </a:endParaRPr>
          </a:p>
          <a:p>
            <a:pPr lvl="1"/>
            <a:endParaRPr lang="en-US">
              <a:latin typeface="Arial" charset="0"/>
              <a:ea typeface="ＭＳ Ｐゴシック" charset="0"/>
            </a:endParaRPr>
          </a:p>
          <a:p>
            <a:pPr lvl="1"/>
            <a:endParaRPr lang="en-US">
              <a:latin typeface="Arial" charset="0"/>
              <a:ea typeface="ＭＳ Ｐゴシック" charset="0"/>
            </a:endParaRPr>
          </a:p>
          <a:p>
            <a:pPr lvl="1"/>
            <a:endParaRPr lang="en-US">
              <a:latin typeface="Arial" charset="0"/>
              <a:ea typeface="ＭＳ Ｐゴシック" charset="0"/>
            </a:endParaRPr>
          </a:p>
          <a:p>
            <a:endParaRPr lang="en-US">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atin typeface="Arial" charset="0"/>
                <a:ea typeface="ＭＳ Ｐゴシック" charset="0"/>
                <a:cs typeface="ＭＳ Ｐゴシック" charset="0"/>
              </a:rPr>
              <a:t>Low Level Visual Features</a:t>
            </a:r>
          </a:p>
        </p:txBody>
      </p:sp>
      <p:sp>
        <p:nvSpPr>
          <p:cNvPr id="89090" name="Content Placeholder 2"/>
          <p:cNvSpPr>
            <a:spLocks noGrp="1"/>
          </p:cNvSpPr>
          <p:nvPr>
            <p:ph idx="1"/>
          </p:nvPr>
        </p:nvSpPr>
        <p:spPr/>
        <p:txBody>
          <a:bodyPr/>
          <a:lstStyle/>
          <a:p>
            <a:r>
              <a:rPr lang="en-US" sz="2000">
                <a:latin typeface="Arial" charset="0"/>
                <a:ea typeface="ＭＳ Ｐゴシック" charset="0"/>
                <a:cs typeface="ＭＳ Ｐゴシック" charset="0"/>
              </a:rPr>
              <a:t>Standard Visual Processing Pipeline</a:t>
            </a:r>
            <a:endParaRPr lang="en-US" sz="2000" b="1">
              <a:latin typeface="Arial" charset="0"/>
              <a:ea typeface="ＭＳ Ｐゴシック" charset="0"/>
              <a:cs typeface="ＭＳ Ｐゴシック" charset="0"/>
            </a:endParaRPr>
          </a:p>
          <a:p>
            <a:pPr lvl="1">
              <a:buFont typeface="Wingdings" charset="0"/>
              <a:buChar char="q"/>
            </a:pPr>
            <a:r>
              <a:rPr lang="en-US" sz="2000">
                <a:latin typeface="Arial" charset="0"/>
                <a:ea typeface="ＭＳ Ｐゴシック" charset="0"/>
              </a:rPr>
              <a:t>Black frame detection</a:t>
            </a:r>
          </a:p>
          <a:p>
            <a:pPr lvl="1">
              <a:buFont typeface="Wingdings" charset="0"/>
              <a:buChar char="q"/>
            </a:pPr>
            <a:r>
              <a:rPr lang="en-US" sz="2000">
                <a:latin typeface="Arial" charset="0"/>
                <a:ea typeface="ＭＳ Ｐゴシック" charset="0"/>
              </a:rPr>
              <a:t>Video frame entropy</a:t>
            </a:r>
          </a:p>
          <a:p>
            <a:pPr lvl="1">
              <a:buFont typeface="Wingdings" charset="0"/>
              <a:buChar char="q"/>
            </a:pPr>
            <a:r>
              <a:rPr lang="en-US" sz="2000">
                <a:latin typeface="Arial" charset="0"/>
                <a:ea typeface="ＭＳ Ｐゴシック" charset="0"/>
              </a:rPr>
              <a:t>Pairwise Joint Entropy for the red, green, blue, hue, saturation and value feature </a:t>
            </a:r>
          </a:p>
          <a:p>
            <a:pPr lvl="1">
              <a:buFont typeface="Wingdings" charset="0"/>
              <a:buChar char="q"/>
            </a:pPr>
            <a:r>
              <a:rPr lang="en-US" sz="2000">
                <a:latin typeface="Arial" charset="0"/>
                <a:ea typeface="ＭＳ Ｐゴシック" charset="0"/>
              </a:rPr>
              <a:t>Pairwise Kullback–Leibler (KL) Divergence</a:t>
            </a:r>
          </a:p>
          <a:p>
            <a:pPr lvl="1">
              <a:buFont typeface="Wingdings" charset="0"/>
              <a:buChar char="q"/>
            </a:pPr>
            <a:r>
              <a:rPr lang="en-US" sz="2000">
                <a:latin typeface="Arial" charset="0"/>
                <a:ea typeface="ＭＳ Ｐゴシック" charset="0"/>
              </a:rPr>
              <a:t>Cut Rate Analysis </a:t>
            </a:r>
          </a:p>
          <a:p>
            <a:pPr lvl="1">
              <a:buFont typeface="Wingdings" charset="0"/>
              <a:buChar char="q"/>
            </a:pPr>
            <a:r>
              <a:rPr lang="en-US" sz="2000">
                <a:latin typeface="Arial" charset="0"/>
                <a:ea typeface="ＭＳ Ｐゴシック" charset="0"/>
              </a:rPr>
              <a:t>Histogram Ratios </a:t>
            </a:r>
          </a:p>
          <a:p>
            <a:r>
              <a:rPr lang="en-US" sz="2000">
                <a:latin typeface="Arial" charset="0"/>
                <a:ea typeface="ＭＳ Ｐゴシック" charset="0"/>
                <a:cs typeface="ＭＳ Ｐゴシック" charset="0"/>
              </a:rPr>
              <a:t>Logo Detection</a:t>
            </a:r>
            <a:endParaRPr lang="en-US" sz="2000" b="1">
              <a:latin typeface="Arial" charset="0"/>
              <a:ea typeface="ＭＳ Ｐゴシック" charset="0"/>
              <a:cs typeface="ＭＳ Ｐゴシック" charset="0"/>
            </a:endParaRPr>
          </a:p>
          <a:p>
            <a:pPr lvl="1">
              <a:buFont typeface="Wingdings" charset="0"/>
              <a:buChar char="q"/>
            </a:pPr>
            <a:r>
              <a:rPr lang="en-US" sz="2000">
                <a:latin typeface="Arial" charset="0"/>
                <a:ea typeface="ＭＳ Ｐゴシック" charset="0"/>
              </a:rPr>
              <a:t>Identify parts of image that appear again and again.</a:t>
            </a:r>
          </a:p>
        </p:txBody>
      </p:sp>
      <p:pic>
        <p:nvPicPr>
          <p:cNvPr id="89091" name="Picture 3" descr="dynamic_logo_1_evely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105400"/>
            <a:ext cx="1085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4" descr="dynamic_logo_2_evely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105400"/>
            <a:ext cx="1085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5" descr="dynamic_logo_3_evely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5105400"/>
            <a:ext cx="1085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6" descr="dynamic_logo_4_evely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5105400"/>
            <a:ext cx="1085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7" descr="dynamic_logo_6_evely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5105400"/>
            <a:ext cx="1085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r>
              <a:rPr lang="en-US">
                <a:latin typeface="Arial" charset="0"/>
                <a:ea typeface="ＭＳ Ｐゴシック" charset="0"/>
                <a:cs typeface="ＭＳ Ｐゴシック" charset="0"/>
              </a:rPr>
              <a:t>Timeline Screenshots </a:t>
            </a:r>
          </a:p>
        </p:txBody>
      </p:sp>
      <p:pic>
        <p:nvPicPr>
          <p:cNvPr id="3" name="Content Placeholder 2" descr="shot.png"/>
          <p:cNvPicPr>
            <a:picLocks noGrp="1" noChangeAspect="1"/>
          </p:cNvPicPr>
          <p:nvPr>
            <p:ph idx="1"/>
          </p:nvPr>
        </p:nvPicPr>
        <p:blipFill>
          <a:blip r:embed="rId3">
            <a:extLst>
              <a:ext uri="{28A0092B-C50C-407E-A947-70E740481C1C}">
                <a14:useLocalDpi xmlns:a14="http://schemas.microsoft.com/office/drawing/2010/main" val="0"/>
              </a:ext>
            </a:extLst>
          </a:blip>
          <a:srcRect t="-7091" b="-7091"/>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atin typeface="Calibri" charset="0"/>
                <a:ea typeface="ＭＳ Ｐゴシック" charset="0"/>
                <a:cs typeface="ＭＳ Ｐゴシック" charset="0"/>
              </a:rPr>
              <a:t>Segmentation </a:t>
            </a:r>
            <a:endParaRPr lang="en-US">
              <a:latin typeface="Arial" charset="0"/>
              <a:ea typeface="ＭＳ Ｐゴシック" charset="0"/>
              <a:cs typeface="ＭＳ Ｐゴシック" charset="0"/>
            </a:endParaRPr>
          </a:p>
        </p:txBody>
      </p:sp>
      <p:sp>
        <p:nvSpPr>
          <p:cNvPr id="92162" name="Content Placeholder 2"/>
          <p:cNvSpPr>
            <a:spLocks noGrp="1"/>
          </p:cNvSpPr>
          <p:nvPr>
            <p:ph idx="1"/>
          </p:nvPr>
        </p:nvSpPr>
        <p:spPr/>
        <p:txBody>
          <a:bodyPr/>
          <a:lstStyle/>
          <a:p>
            <a:pPr eaLnBrk="1" hangingPunct="1"/>
            <a:r>
              <a:rPr lang="en-US" dirty="0">
                <a:latin typeface="Arial" charset="0"/>
                <a:ea typeface="ＭＳ Ｐゴシック" charset="0"/>
                <a:cs typeface="ＭＳ Ｐゴシック" charset="0"/>
              </a:rPr>
              <a:t>Features</a:t>
            </a:r>
          </a:p>
          <a:p>
            <a:pPr lvl="1" eaLnBrk="1" hangingPunct="1"/>
            <a:r>
              <a:rPr lang="en-US" sz="1800" dirty="0">
                <a:latin typeface="Arial" charset="0"/>
                <a:ea typeface="ＭＳ Ｐゴシック" charset="0"/>
              </a:rPr>
              <a:t>Text, Video, Audio, Human Annotations, </a:t>
            </a:r>
            <a:r>
              <a:rPr lang="en-US" sz="1800" dirty="0" err="1">
                <a:latin typeface="Arial" charset="0"/>
                <a:ea typeface="ＭＳ Ｐゴシック" charset="0"/>
              </a:rPr>
              <a:t>etc</a:t>
            </a:r>
            <a:endParaRPr lang="en-US" sz="1800" dirty="0">
              <a:latin typeface="Arial" charset="0"/>
              <a:ea typeface="ＭＳ Ｐゴシック" charset="0"/>
            </a:endParaRPr>
          </a:p>
          <a:p>
            <a:pPr lvl="1" eaLnBrk="1" hangingPunct="1"/>
            <a:r>
              <a:rPr lang="en-US" sz="1800" dirty="0">
                <a:latin typeface="Arial" charset="0"/>
                <a:ea typeface="ＭＳ Ｐゴシック" charset="0"/>
              </a:rPr>
              <a:t>Unbalanced Dataset </a:t>
            </a:r>
            <a:endParaRPr lang="en-US" sz="1800" dirty="0" smtClean="0">
              <a:latin typeface="Arial" charset="0"/>
              <a:ea typeface="ＭＳ Ｐゴシック" charset="0"/>
            </a:endParaRPr>
          </a:p>
          <a:p>
            <a:pPr lvl="1" eaLnBrk="1" hangingPunct="1"/>
            <a:endParaRPr lang="en-US" sz="1800" dirty="0">
              <a:latin typeface="Arial" charset="0"/>
              <a:ea typeface="ＭＳ Ｐゴシック" charset="0"/>
            </a:endParaRPr>
          </a:p>
          <a:p>
            <a:r>
              <a:rPr lang="en-US" dirty="0">
                <a:latin typeface="Arial" charset="0"/>
                <a:ea typeface="ＭＳ Ｐゴシック" charset="0"/>
                <a:cs typeface="ＭＳ Ｐゴシック" charset="0"/>
              </a:rPr>
              <a:t>Two Approaches</a:t>
            </a:r>
          </a:p>
          <a:p>
            <a:pPr lvl="1"/>
            <a:r>
              <a:rPr lang="en-US" sz="1800" dirty="0">
                <a:latin typeface="Arial" charset="0"/>
                <a:ea typeface="ＭＳ Ｐゴシック" charset="0"/>
              </a:rPr>
              <a:t>Classification – </a:t>
            </a:r>
            <a:r>
              <a:rPr lang="en-US" sz="1800" dirty="0" smtClean="0">
                <a:latin typeface="Arial" charset="0"/>
                <a:ea typeface="ＭＳ Ｐゴシック" charset="0"/>
              </a:rPr>
              <a:t>Support Vector Machines  </a:t>
            </a:r>
            <a:endParaRPr lang="en-US" sz="1800" dirty="0">
              <a:latin typeface="Arial" charset="0"/>
              <a:ea typeface="ＭＳ Ｐゴシック" charset="0"/>
            </a:endParaRPr>
          </a:p>
          <a:p>
            <a:pPr lvl="1"/>
            <a:r>
              <a:rPr lang="en-US" sz="1800" dirty="0">
                <a:latin typeface="Arial" charset="0"/>
                <a:ea typeface="ＭＳ Ｐゴシック" charset="0"/>
              </a:rPr>
              <a:t>Sequence Labeling – </a:t>
            </a:r>
            <a:r>
              <a:rPr lang="en-US" sz="1800" dirty="0" smtClean="0">
                <a:latin typeface="Arial" charset="0"/>
                <a:ea typeface="ＭＳ Ｐゴシック" charset="0"/>
              </a:rPr>
              <a:t>Conditional Random Fields</a:t>
            </a:r>
            <a:endParaRPr lang="en-US" sz="1800" dirty="0">
              <a:latin typeface="Arial" charset="0"/>
              <a:ea typeface="ＭＳ Ｐゴシック" charset="0"/>
            </a:endParaRPr>
          </a:p>
          <a:p>
            <a:pPr lvl="1"/>
            <a:endParaRPr lang="en-US" sz="1800" dirty="0">
              <a:latin typeface="Arial" charset="0"/>
              <a:ea typeface="ＭＳ Ｐゴシック" charset="0"/>
            </a:endParaRPr>
          </a:p>
          <a:p>
            <a:r>
              <a:rPr lang="en-US" dirty="0">
                <a:latin typeface="Arial" charset="0"/>
                <a:ea typeface="ＭＳ Ｐゴシック" charset="0"/>
                <a:cs typeface="ＭＳ Ｐゴシック" charset="0"/>
              </a:rPr>
              <a:t> Results</a:t>
            </a:r>
          </a:p>
          <a:p>
            <a:pPr lvl="1"/>
            <a:r>
              <a:rPr lang="en-US" sz="1800" dirty="0">
                <a:latin typeface="Arial" charset="0"/>
                <a:ea typeface="ＭＳ Ｐゴシック" charset="0"/>
              </a:rPr>
              <a:t>High Precision, Low Recall  – CRFs</a:t>
            </a:r>
          </a:p>
          <a:p>
            <a:pPr lvl="1"/>
            <a:r>
              <a:rPr lang="en-US" sz="1800" dirty="0">
                <a:latin typeface="Arial" charset="0"/>
                <a:ea typeface="ＭＳ Ｐゴシック" charset="0"/>
              </a:rPr>
              <a:t>Low Precision, High Recall – SVMs</a:t>
            </a:r>
          </a:p>
          <a:p>
            <a:pPr lvl="1"/>
            <a:r>
              <a:rPr lang="en-US" sz="1800" dirty="0">
                <a:latin typeface="Arial" charset="0"/>
                <a:ea typeface="ＭＳ Ｐゴシック" charset="0"/>
              </a:rPr>
              <a:t>Different for different news genres (we learn different feature weights)</a:t>
            </a:r>
          </a:p>
          <a:p>
            <a:pPr lvl="1"/>
            <a:endParaRPr lang="en-US" sz="1800" dirty="0">
              <a:latin typeface="Arial" charset="0"/>
              <a:ea typeface="ＭＳ Ｐゴシック" charset="0"/>
            </a:endParaRPr>
          </a:p>
          <a:p>
            <a:r>
              <a:rPr lang="en-US" dirty="0">
                <a:latin typeface="Arial" charset="0"/>
                <a:ea typeface="ＭＳ Ｐゴシック" charset="0"/>
                <a:cs typeface="ＭＳ Ｐゴシック" charset="0"/>
              </a:rPr>
              <a:t> Features matter most !!!</a:t>
            </a:r>
          </a:p>
          <a:p>
            <a:pPr lvl="1"/>
            <a:endParaRPr lang="en-US" sz="1800" dirty="0">
              <a:latin typeface="Arial" charset="0"/>
              <a:ea typeface="ＭＳ Ｐゴシック" charset="0"/>
            </a:endParaRPr>
          </a:p>
          <a:p>
            <a:pPr lvl="1"/>
            <a:endParaRPr lang="en-US" sz="1800" dirty="0">
              <a:latin typeface="Arial" charset="0"/>
              <a:ea typeface="ＭＳ Ｐゴシック" charset="0"/>
            </a:endParaRPr>
          </a:p>
          <a:p>
            <a:pPr lvl="1"/>
            <a:endParaRPr lang="en-US" sz="1800" dirty="0">
              <a:latin typeface="Arial" charset="0"/>
              <a:ea typeface="ＭＳ Ｐゴシック" charset="0"/>
            </a:endParaRPr>
          </a:p>
          <a:p>
            <a:pPr lvl="1"/>
            <a:endParaRPr lang="en-US" sz="1800" dirty="0">
              <a:latin typeface="Arial" charset="0"/>
              <a:ea typeface="ＭＳ Ｐゴシック" charset="0"/>
            </a:endParaRPr>
          </a:p>
          <a:p>
            <a:pPr lvl="1"/>
            <a:endParaRPr lang="en-US" sz="1800" dirty="0">
              <a:latin typeface="Arial" charset="0"/>
              <a:ea typeface="ＭＳ Ｐゴシック" charset="0"/>
            </a:endParaRPr>
          </a:p>
          <a:p>
            <a:pPr lvl="1"/>
            <a:endParaRPr lang="en-US" sz="1800" dirty="0">
              <a:latin typeface="Arial" charset="0"/>
              <a:ea typeface="ＭＳ Ｐゴシック" charset="0"/>
            </a:endParaRPr>
          </a:p>
          <a:p>
            <a:pPr marL="742950" lvl="2" indent="-342900">
              <a:buSzPct val="75000"/>
            </a:pPr>
            <a:endParaRPr lang="en-US" sz="1800" dirty="0">
              <a:latin typeface="Arial" charset="0"/>
              <a:ea typeface="ＭＳ Ｐゴシック" charset="0"/>
            </a:endParaRPr>
          </a:p>
          <a:p>
            <a:pPr marL="742950" lvl="2" indent="-342900">
              <a:buSzPct val="75000"/>
            </a:pPr>
            <a:endParaRPr lang="en-US" sz="1800" dirty="0">
              <a:latin typeface="Arial" charset="0"/>
              <a:ea typeface="ＭＳ Ｐゴシック" charset="0"/>
            </a:endParaRPr>
          </a:p>
          <a:p>
            <a:endParaRPr lang="en-US"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News Segmentation &amp; Categorization</a:t>
            </a:r>
            <a:endParaRPr lang="en-US">
              <a:solidFill>
                <a:schemeClr val="tx1"/>
              </a:solidFill>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Ipad</a:t>
            </a:r>
            <a:r>
              <a:rPr lang="en-US" dirty="0" smtClean="0"/>
              <a:t> App </a:t>
            </a:r>
            <a:endParaRPr lang="en-US" dirty="0"/>
          </a:p>
        </p:txBody>
      </p:sp>
      <p:pic>
        <p:nvPicPr>
          <p:cNvPr id="10" name="Content Placeholder 9" descr="29 minutes to air.png"/>
          <p:cNvPicPr>
            <a:picLocks noGrp="1" noChangeAspect="1"/>
          </p:cNvPicPr>
          <p:nvPr>
            <p:ph idx="1"/>
          </p:nvPr>
        </p:nvPicPr>
        <p:blipFill>
          <a:blip r:embed="rId3">
            <a:extLst>
              <a:ext uri="{28A0092B-C50C-407E-A947-70E740481C1C}">
                <a14:useLocalDpi xmlns:a14="http://schemas.microsoft.com/office/drawing/2010/main" val="0"/>
              </a:ext>
            </a:extLst>
          </a:blip>
          <a:srcRect l="-13281" r="-13281"/>
          <a:stretch>
            <a:fillRect/>
          </a:stretch>
        </p:blipFill>
        <p:spPr>
          <a:xfrm>
            <a:off x="304800" y="1371600"/>
            <a:ext cx="8229600" cy="4876800"/>
          </a:xfrm>
        </p:spPr>
      </p:pic>
    </p:spTree>
    <p:extLst>
      <p:ext uri="{BB962C8B-B14F-4D97-AF65-F5344CB8AC3E}">
        <p14:creationId xmlns:p14="http://schemas.microsoft.com/office/powerpoint/2010/main" val="37226747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atin typeface="Arial" charset="0"/>
                <a:ea typeface="ＭＳ Ｐゴシック" charset="0"/>
                <a:cs typeface="ＭＳ Ｐゴシック" charset="0"/>
              </a:rPr>
              <a:t>MyNews 	</a:t>
            </a:r>
          </a:p>
        </p:txBody>
      </p:sp>
      <p:sp>
        <p:nvSpPr>
          <p:cNvPr id="96258" name="Content Placeholder 2"/>
          <p:cNvSpPr>
            <a:spLocks noGrp="1"/>
          </p:cNvSpPr>
          <p:nvPr>
            <p:ph idx="1"/>
          </p:nvPr>
        </p:nvSpPr>
        <p:spPr/>
        <p:txBody>
          <a:bodyPr/>
          <a:lstStyle/>
          <a:p>
            <a:r>
              <a:rPr lang="en-US" dirty="0">
                <a:latin typeface="Arial" charset="0"/>
                <a:ea typeface="ＭＳ Ｐゴシック" charset="0"/>
                <a:cs typeface="ＭＳ Ｐゴシック" charset="0"/>
              </a:rPr>
              <a:t>News - Highly dynamic domain</a:t>
            </a:r>
          </a:p>
          <a:p>
            <a:r>
              <a:rPr lang="en-US" dirty="0">
                <a:latin typeface="Arial" charset="0"/>
                <a:ea typeface="ＭＳ Ｐゴシック" charset="0"/>
                <a:cs typeface="ＭＳ Ｐゴシック" charset="0"/>
              </a:rPr>
              <a:t>Constant ebb and flow in people &amp; stories.  </a:t>
            </a:r>
          </a:p>
          <a:p>
            <a:r>
              <a:rPr lang="en-US" dirty="0">
                <a:latin typeface="Arial" charset="0"/>
                <a:ea typeface="ＭＳ Ｐゴシック" charset="0"/>
                <a:cs typeface="ＭＳ Ｐゴシック" charset="0"/>
              </a:rPr>
              <a:t>Cable News Program structure – teasers, anchor chatter, many stories repeated, but with modifications and updates</a:t>
            </a:r>
          </a:p>
          <a:p>
            <a:r>
              <a:rPr lang="en-US" dirty="0">
                <a:latin typeface="Arial" charset="0"/>
                <a:ea typeface="ＭＳ Ｐゴシック" charset="0"/>
                <a:cs typeface="ＭＳ Ｐゴシック" charset="0"/>
              </a:rPr>
              <a:t>Problems in pinpointing boundaries of semantically coherent clip </a:t>
            </a:r>
          </a:p>
          <a:p>
            <a:pPr lvl="1"/>
            <a:r>
              <a:rPr lang="en-US" dirty="0">
                <a:latin typeface="Arial" charset="0"/>
                <a:ea typeface="ＭＳ Ｐゴシック" charset="0"/>
              </a:rPr>
              <a:t> High inter annotator disagreement but less so than for dramatic content. </a:t>
            </a:r>
          </a:p>
        </p:txBody>
      </p:sp>
      <p:pic>
        <p:nvPicPr>
          <p:cNvPr id="4" name="Picture 2"/>
          <p:cNvPicPr>
            <a:picLocks noChangeAspect="1" noChangeArrowheads="1"/>
          </p:cNvPicPr>
          <p:nvPr/>
        </p:nvPicPr>
        <p:blipFill>
          <a:blip r:embed="rId3" cstate="print"/>
          <a:srcRect/>
          <a:stretch>
            <a:fillRect/>
          </a:stretch>
        </p:blipFill>
        <p:spPr bwMode="auto">
          <a:xfrm>
            <a:off x="2438400" y="3429000"/>
            <a:ext cx="4000500" cy="304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smtClean="0">
                <a:latin typeface="Arial" charset="0"/>
                <a:ea typeface="ＭＳ Ｐゴシック" charset="0"/>
                <a:cs typeface="ＭＳ Ｐゴシック" charset="0"/>
              </a:rPr>
              <a:t>Video Search &amp; Browse</a:t>
            </a:r>
            <a:r>
              <a:rPr lang="en-US" dirty="0">
                <a:latin typeface="Arial" charset="0"/>
                <a:ea typeface="ＭＳ Ｐゴシック" charset="0"/>
                <a:cs typeface="ＭＳ Ｐゴシック" charset="0"/>
              </a:rPr>
              <a:t>	</a:t>
            </a:r>
          </a:p>
        </p:txBody>
      </p:sp>
      <p:sp>
        <p:nvSpPr>
          <p:cNvPr id="22530" name="Content Placeholder 2"/>
          <p:cNvSpPr>
            <a:spLocks noGrp="1"/>
          </p:cNvSpPr>
          <p:nvPr>
            <p:ph idx="1"/>
          </p:nvPr>
        </p:nvSpPr>
        <p:spPr/>
        <p:txBody>
          <a:bodyPr/>
          <a:lstStyle/>
          <a:p>
            <a:r>
              <a:rPr lang="en-US" dirty="0">
                <a:latin typeface="Arial" charset="0"/>
                <a:ea typeface="ＭＳ Ｐゴシック" charset="0"/>
                <a:cs typeface="ＭＳ Ｐゴシック" charset="0"/>
              </a:rPr>
              <a:t>When people look for a term or a concept, they are looking for context as well. One has to find the </a:t>
            </a:r>
            <a:r>
              <a:rPr lang="en-US" b="1" u="sng" dirty="0">
                <a:latin typeface="Arial" charset="0"/>
                <a:ea typeface="ＭＳ Ｐゴシック" charset="0"/>
                <a:cs typeface="ＭＳ Ｐゴシック" charset="0"/>
              </a:rPr>
              <a:t>relevant</a:t>
            </a:r>
            <a:r>
              <a:rPr lang="en-US" b="1"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portion of the </a:t>
            </a:r>
            <a:r>
              <a:rPr lang="en-US" dirty="0" smtClean="0">
                <a:latin typeface="Arial" charset="0"/>
                <a:ea typeface="ＭＳ Ｐゴシック" charset="0"/>
                <a:cs typeface="ＭＳ Ｐゴシック" charset="0"/>
              </a:rPr>
              <a:t>video</a:t>
            </a:r>
          </a:p>
          <a:p>
            <a:r>
              <a:rPr lang="en-US" dirty="0" smtClean="0">
                <a:latin typeface="Arial" charset="0"/>
                <a:ea typeface="ＭＳ Ｐゴシック" charset="0"/>
                <a:cs typeface="ＭＳ Ｐゴシック" charset="0"/>
              </a:rPr>
              <a:t>Video is made up of “Segments of Interest”</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Job Plan in Obama Speech  </a:t>
            </a:r>
          </a:p>
          <a:p>
            <a:pPr lvl="1"/>
            <a:r>
              <a:rPr lang="en-US" dirty="0" smtClean="0">
                <a:latin typeface="Arial" charset="0"/>
                <a:ea typeface="ＭＳ Ｐゴシック" charset="0"/>
                <a:cs typeface="ＭＳ Ｐゴシック" charset="0"/>
              </a:rPr>
              <a:t>Just figuring out the first mention of the word “jobs” is not good enough</a:t>
            </a:r>
          </a:p>
          <a:p>
            <a:pPr lvl="1"/>
            <a:r>
              <a:rPr lang="en-US" dirty="0" smtClean="0">
                <a:latin typeface="Arial" charset="0"/>
                <a:ea typeface="ＭＳ Ｐゴシック" charset="0"/>
                <a:cs typeface="ＭＳ Ｐゴシック" charset="0"/>
              </a:rPr>
              <a:t>Video is really hard to browse through ! </a:t>
            </a:r>
          </a:p>
          <a:p>
            <a:pPr lvl="1"/>
            <a:r>
              <a:rPr lang="en-US" dirty="0" smtClean="0">
                <a:latin typeface="Arial" charset="0"/>
                <a:ea typeface="ＭＳ Ｐゴシック" charset="0"/>
                <a:cs typeface="ＭＳ Ｐゴシック" charset="0"/>
              </a:rPr>
              <a:t>Find the portion of the video that addresses his jobs plan. </a:t>
            </a:r>
          </a:p>
          <a:p>
            <a:pPr lvl="1"/>
            <a:endParaRPr lang="en-US" dirty="0">
              <a:latin typeface="Arial" charset="0"/>
              <a:ea typeface="ＭＳ Ｐゴシック" charset="0"/>
              <a:cs typeface="ＭＳ Ｐゴシック" charset="0"/>
            </a:endParaRPr>
          </a:p>
          <a:p>
            <a:pPr marL="0" indent="0">
              <a:buNone/>
            </a:pP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Long form video is inherently structured. </a:t>
            </a:r>
          </a:p>
          <a:p>
            <a:pPr lvl="1"/>
            <a:r>
              <a:rPr lang="en-US" dirty="0">
                <a:latin typeface="Arial" charset="0"/>
                <a:ea typeface="ＭＳ Ｐゴシック" charset="0"/>
                <a:cs typeface="ＭＳ Ｐゴシック" charset="0"/>
              </a:rPr>
              <a:t>Breaking it into its constituent parts is not easy. </a:t>
            </a:r>
          </a:p>
          <a:p>
            <a:endParaRPr lang="en-US" b="1" dirty="0" smtClean="0">
              <a:latin typeface="Arial" charset="0"/>
              <a:ea typeface="ＭＳ Ｐゴシック" charset="0"/>
              <a:cs typeface="ＭＳ Ｐゴシック" charset="0"/>
            </a:endParaRPr>
          </a:p>
          <a:p>
            <a:endParaRPr lang="en-US" b="1" dirty="0">
              <a:latin typeface="Arial" charset="0"/>
              <a:ea typeface="ＭＳ Ｐゴシック" charset="0"/>
              <a:cs typeface="ＭＳ Ｐゴシック" charset="0"/>
            </a:endParaRPr>
          </a:p>
          <a:p>
            <a:endParaRPr lang="en-US" b="1"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457200" y="533400"/>
            <a:ext cx="8229600" cy="762000"/>
          </a:xfrm>
        </p:spPr>
        <p:txBody>
          <a:bodyPr/>
          <a:lstStyle/>
          <a:p>
            <a:r>
              <a:rPr lang="en-US">
                <a:latin typeface="Arial" charset="0"/>
                <a:ea typeface="ＭＳ Ｐゴシック" charset="0"/>
                <a:cs typeface="ＭＳ Ｐゴシック" charset="0"/>
              </a:rPr>
              <a:t>MyNews Components</a:t>
            </a:r>
          </a:p>
        </p:txBody>
      </p:sp>
      <p:sp>
        <p:nvSpPr>
          <p:cNvPr id="100354" name="Content Placeholder 2"/>
          <p:cNvSpPr>
            <a:spLocks noGrp="1"/>
          </p:cNvSpPr>
          <p:nvPr>
            <p:ph idx="1"/>
          </p:nvPr>
        </p:nvSpPr>
        <p:spPr/>
        <p:txBody>
          <a:bodyPr/>
          <a:lstStyle/>
          <a:p>
            <a:pPr>
              <a:defRPr/>
            </a:pPr>
            <a:r>
              <a:rPr lang="en-US" dirty="0" smtClean="0">
                <a:ea typeface="ＭＳ Ｐゴシック" charset="0"/>
                <a:cs typeface="ＭＳ Ｐゴシック" charset="0"/>
              </a:rPr>
              <a:t>Alignment of closed captions with video</a:t>
            </a:r>
          </a:p>
          <a:p>
            <a:pPr lvl="1">
              <a:defRPr/>
            </a:pPr>
            <a:r>
              <a:rPr lang="en-US" dirty="0" smtClean="0">
                <a:ea typeface="ＭＳ Ｐゴシック" charset="0"/>
                <a:cs typeface="ＭＳ Ｐゴシック" charset="0"/>
              </a:rPr>
              <a:t>Captions always trail actual video by 0-10 seconds. </a:t>
            </a:r>
          </a:p>
          <a:p>
            <a:pPr lvl="1">
              <a:defRPr/>
            </a:pPr>
            <a:r>
              <a:rPr lang="en-US" dirty="0" smtClean="0">
                <a:ea typeface="ＭＳ Ｐゴシック" charset="0"/>
                <a:cs typeface="ＭＳ Ｐゴシック" charset="0"/>
              </a:rPr>
              <a:t>Align speech recognition hypothesis with closed captions transcript. </a:t>
            </a:r>
          </a:p>
          <a:p>
            <a:pPr>
              <a:defRPr/>
            </a:pPr>
            <a:endParaRPr lang="en-US" dirty="0">
              <a:ea typeface="ＭＳ Ｐゴシック" charset="0"/>
              <a:cs typeface="ＭＳ Ｐゴシック" charset="0"/>
            </a:endParaRPr>
          </a:p>
          <a:p>
            <a:pPr>
              <a:defRPr/>
            </a:pPr>
            <a:r>
              <a:rPr lang="en-US" dirty="0" smtClean="0">
                <a:ea typeface="ＭＳ Ｐゴシック" charset="0"/>
                <a:cs typeface="ＭＳ Ｐゴシック" charset="0"/>
              </a:rPr>
              <a:t>Classifier </a:t>
            </a:r>
          </a:p>
          <a:p>
            <a:pPr lvl="1">
              <a:defRPr/>
            </a:pPr>
            <a:r>
              <a:rPr lang="en-US" dirty="0" smtClean="0">
                <a:ea typeface="ＭＳ Ｐゴシック" charset="0"/>
                <a:cs typeface="ＭＳ Ｐゴシック" charset="0"/>
              </a:rPr>
              <a:t>Exemplar based; editorial input</a:t>
            </a:r>
          </a:p>
          <a:p>
            <a:pPr lvl="1">
              <a:defRPr/>
            </a:pPr>
            <a:r>
              <a:rPr lang="en-US" dirty="0" smtClean="0">
                <a:ea typeface="ＭＳ Ｐゴシック" charset="0"/>
                <a:cs typeface="ＭＳ Ｐゴシック" charset="0"/>
              </a:rPr>
              <a:t>Topics similarity using </a:t>
            </a:r>
            <a:r>
              <a:rPr lang="en-US" dirty="0" err="1" smtClean="0">
                <a:ea typeface="ＭＳ Ｐゴシック" charset="0"/>
                <a:cs typeface="ＭＳ Ｐゴシック" charset="0"/>
              </a:rPr>
              <a:t>tf</a:t>
            </a:r>
            <a:r>
              <a:rPr lang="en-US" dirty="0" smtClean="0">
                <a:ea typeface="ＭＳ Ｐゴシック" charset="0"/>
                <a:cs typeface="ＭＳ Ｐゴシック" charset="0"/>
              </a:rPr>
              <a:t> </a:t>
            </a:r>
            <a:r>
              <a:rPr lang="en-US" dirty="0" err="1" smtClean="0">
                <a:ea typeface="ＭＳ Ｐゴシック" charset="0"/>
                <a:cs typeface="ＭＳ Ｐゴシック" charset="0"/>
              </a:rPr>
              <a:t>idf</a:t>
            </a:r>
            <a:r>
              <a:rPr lang="en-US" dirty="0" smtClean="0">
                <a:ea typeface="ＭＳ Ｐゴシック" charset="0"/>
                <a:cs typeface="ＭＳ Ｐゴシック" charset="0"/>
              </a:rPr>
              <a:t> with boosts for tag terms</a:t>
            </a:r>
          </a:p>
          <a:p>
            <a:pPr lvl="1">
              <a:defRPr/>
            </a:pPr>
            <a:endParaRPr lang="en-US" dirty="0">
              <a:ea typeface="ＭＳ Ｐゴシック" charset="0"/>
              <a:cs typeface="ＭＳ Ｐゴシック" charset="0"/>
            </a:endParaRPr>
          </a:p>
          <a:p>
            <a:pPr>
              <a:defRPr/>
            </a:pPr>
            <a:r>
              <a:rPr lang="en-US" dirty="0">
                <a:ea typeface="ＭＳ Ｐゴシック" charset="0"/>
                <a:cs typeface="ＭＳ Ｐゴシック" charset="0"/>
              </a:rPr>
              <a:t>T</a:t>
            </a:r>
            <a:r>
              <a:rPr lang="en-US" dirty="0" smtClean="0">
                <a:ea typeface="ＭＳ Ｐゴシック" charset="0"/>
                <a:cs typeface="ＭＳ Ｐゴシック" charset="0"/>
              </a:rPr>
              <a:t>rending Topics</a:t>
            </a:r>
          </a:p>
          <a:p>
            <a:pPr lvl="1">
              <a:defRPr/>
            </a:pPr>
            <a:r>
              <a:rPr lang="en-US" dirty="0" smtClean="0">
                <a:ea typeface="ＭＳ Ｐゴシック" charset="0"/>
                <a:cs typeface="ＭＳ Ｐゴシック" charset="0"/>
              </a:rPr>
              <a:t>Percentage of broadcast time dedicated to a certain topic</a:t>
            </a:r>
          </a:p>
          <a:p>
            <a:pPr lvl="1">
              <a:defRPr/>
            </a:pPr>
            <a:r>
              <a:rPr lang="en-US" dirty="0" smtClean="0">
                <a:ea typeface="ＭＳ Ｐゴシック" charset="0"/>
                <a:cs typeface="ＭＳ Ｐゴシック" charset="0"/>
              </a:rPr>
              <a:t>Track velocity</a:t>
            </a:r>
          </a:p>
          <a:p>
            <a:pPr marL="457200" lvl="1" indent="0">
              <a:buFont typeface="Wingdings" charset="0"/>
              <a:buNone/>
              <a:defRPr/>
            </a:pPr>
            <a:endParaRPr lang="en-US" dirty="0" smtClean="0">
              <a:ea typeface="ＭＳ Ｐゴシック" charset="0"/>
              <a:cs typeface="ＭＳ Ｐゴシック" charset="0"/>
            </a:endParaRPr>
          </a:p>
          <a:p>
            <a:pPr marL="457200" lvl="1" indent="0">
              <a:buFont typeface="Wingdings" charset="0"/>
              <a:buNone/>
              <a:defRPr/>
            </a:pPr>
            <a:endParaRPr lang="en-US" dirty="0">
              <a:ea typeface="ＭＳ Ｐゴシック" charset="0"/>
              <a:cs typeface="ＭＳ Ｐゴシック" charset="0"/>
            </a:endParaRPr>
          </a:p>
          <a:p>
            <a:pPr marL="342900" lvl="1" indent="-342900">
              <a:buClr>
                <a:schemeClr val="bg2"/>
              </a:buClr>
              <a:buSzPct val="75000"/>
              <a:buFont typeface="Wingdings" charset="0"/>
              <a:buChar char="n"/>
              <a:defRPr/>
            </a:pPr>
            <a:r>
              <a:rPr lang="en-US" dirty="0" smtClean="0">
                <a:ea typeface="ＭＳ Ｐゴシック" charset="0"/>
                <a:cs typeface="ＭＳ Ｐゴシック" charset="0"/>
              </a:rPr>
              <a:t>Segment -&gt; Clips </a:t>
            </a:r>
          </a:p>
          <a:p>
            <a:pPr lvl="1">
              <a:defRPr/>
            </a:pPr>
            <a:r>
              <a:rPr lang="en-US" dirty="0" smtClean="0">
                <a:ea typeface="ＭＳ Ｐゴシック" charset="0"/>
                <a:cs typeface="ＭＳ Ｐゴシック" charset="0"/>
              </a:rPr>
              <a:t>Identify teasers</a:t>
            </a:r>
          </a:p>
          <a:p>
            <a:pPr lvl="1">
              <a:defRPr/>
            </a:pPr>
            <a:r>
              <a:rPr lang="en-US" dirty="0" smtClean="0">
                <a:ea typeface="ＭＳ Ｐゴシック" charset="0"/>
                <a:cs typeface="ＭＳ Ｐゴシック" charset="0"/>
              </a:rPr>
              <a:t>Identify anchor chatter</a:t>
            </a:r>
          </a:p>
          <a:p>
            <a:pPr lvl="1">
              <a:defRPr/>
            </a:pPr>
            <a:r>
              <a:rPr lang="en-US" dirty="0" smtClean="0">
                <a:ea typeface="ＭＳ Ｐゴシック" charset="0"/>
                <a:cs typeface="ＭＳ Ｐゴシック" charset="0"/>
              </a:rPr>
              <a:t>Program beginning, end</a:t>
            </a:r>
          </a:p>
          <a:p>
            <a:pPr marL="457200" lvl="1" indent="0">
              <a:buFont typeface="Wingdings" charset="0"/>
              <a:buNone/>
              <a:defRPr/>
            </a:pPr>
            <a:endParaRPr lang="en-US" dirty="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atin typeface="Arial" charset="0"/>
                <a:ea typeface="ＭＳ Ｐゴシック" charset="0"/>
                <a:cs typeface="ＭＳ Ｐゴシック" charset="0"/>
              </a:rPr>
              <a:t>Search </a:t>
            </a:r>
          </a:p>
        </p:txBody>
      </p:sp>
      <p:sp>
        <p:nvSpPr>
          <p:cNvPr id="100354" name="Content Placeholder 2"/>
          <p:cNvSpPr>
            <a:spLocks noGrp="1"/>
          </p:cNvSpPr>
          <p:nvPr>
            <p:ph idx="1"/>
          </p:nvPr>
        </p:nvSpPr>
        <p:spPr/>
        <p:txBody>
          <a:bodyPr/>
          <a:lstStyle/>
          <a:p>
            <a:r>
              <a:rPr lang="en-US" sz="2400">
                <a:latin typeface="Arial" charset="0"/>
                <a:ea typeface="ＭＳ Ｐゴシック" charset="0"/>
                <a:cs typeface="ＭＳ Ｐゴシック" charset="0"/>
              </a:rPr>
              <a:t>Clip Relevance</a:t>
            </a:r>
          </a:p>
          <a:p>
            <a:pPr lvl="1"/>
            <a:r>
              <a:rPr lang="en-US" sz="2400">
                <a:latin typeface="Arial" charset="0"/>
                <a:ea typeface="ＭＳ Ｐゴシック" charset="0"/>
              </a:rPr>
              <a:t>Document Length normalization</a:t>
            </a:r>
          </a:p>
          <a:p>
            <a:pPr lvl="1"/>
            <a:r>
              <a:rPr lang="en-US" sz="2400">
                <a:latin typeface="Arial" charset="0"/>
                <a:ea typeface="ＭＳ Ｐゴシック" charset="0"/>
              </a:rPr>
              <a:t>Boost: matching topic tags, person names , ocr banner. </a:t>
            </a:r>
          </a:p>
          <a:p>
            <a:pPr lvl="1"/>
            <a:r>
              <a:rPr lang="en-US" sz="2400">
                <a:latin typeface="Arial" charset="0"/>
                <a:ea typeface="ＭＳ Ｐゴシック" charset="0"/>
              </a:rPr>
              <a:t>Temporal boost (exponential decay by hours from present)</a:t>
            </a:r>
          </a:p>
          <a:p>
            <a:pPr lvl="1"/>
            <a:r>
              <a:rPr lang="en-US" sz="2400">
                <a:latin typeface="Arial" charset="0"/>
                <a:ea typeface="ＭＳ Ｐゴシック" charset="0"/>
              </a:rPr>
              <a:t>Major Problem: Error cascading through segmentation</a:t>
            </a:r>
          </a:p>
          <a:p>
            <a:pPr lvl="1"/>
            <a:endParaRPr lang="en-US" sz="2400">
              <a:latin typeface="Arial" charset="0"/>
              <a:ea typeface="ＭＳ Ｐゴシック" charset="0"/>
            </a:endParaRPr>
          </a:p>
          <a:p>
            <a:pPr lvl="1"/>
            <a:endParaRPr lang="en-US" sz="240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atin typeface="Arial" charset="0"/>
                <a:ea typeface="ＭＳ Ｐゴシック" charset="0"/>
                <a:cs typeface="ＭＳ Ｐゴシック" charset="0"/>
              </a:rPr>
              <a:t>Segment descriptors</a:t>
            </a:r>
          </a:p>
        </p:txBody>
      </p:sp>
      <p:sp>
        <p:nvSpPr>
          <p:cNvPr id="101378" name="Content Placeholder 2"/>
          <p:cNvSpPr>
            <a:spLocks noGrp="1"/>
          </p:cNvSpPr>
          <p:nvPr>
            <p:ph idx="1"/>
          </p:nvPr>
        </p:nvSpPr>
        <p:spPr/>
        <p:txBody>
          <a:bodyPr/>
          <a:lstStyle/>
          <a:p>
            <a:r>
              <a:rPr lang="en-US" sz="2000">
                <a:latin typeface="Arial" charset="0"/>
                <a:ea typeface="ＭＳ Ｐゴシック" charset="0"/>
                <a:cs typeface="ＭＳ Ｐゴシック" charset="0"/>
              </a:rPr>
              <a:t>How do we let the user know what the clip is about ?</a:t>
            </a:r>
          </a:p>
          <a:p>
            <a:r>
              <a:rPr lang="en-US" sz="2000">
                <a:latin typeface="Arial" charset="0"/>
                <a:ea typeface="ＭＳ Ｐゴシック" charset="0"/>
                <a:cs typeface="ＭＳ Ｐゴシック" charset="0"/>
              </a:rPr>
              <a:t>Keyframes, textual descriptor, tags</a:t>
            </a:r>
          </a:p>
          <a:p>
            <a:endParaRPr lang="en-US" sz="2000">
              <a:latin typeface="Arial" charset="0"/>
              <a:ea typeface="ＭＳ Ｐゴシック" charset="0"/>
              <a:cs typeface="ＭＳ Ｐゴシック" charset="0"/>
            </a:endParaRPr>
          </a:p>
          <a:p>
            <a:r>
              <a:rPr lang="en-US" sz="2000">
                <a:latin typeface="Arial" charset="0"/>
                <a:ea typeface="ＭＳ Ｐゴシック" charset="0"/>
                <a:cs typeface="ＭＳ Ｐゴシック" charset="0"/>
              </a:rPr>
              <a:t>Headline Generation</a:t>
            </a:r>
          </a:p>
          <a:p>
            <a:pPr lvl="1"/>
            <a:r>
              <a:rPr lang="en-US" sz="2000">
                <a:latin typeface="Arial" charset="0"/>
                <a:ea typeface="ＭＳ Ｐゴシック" charset="0"/>
              </a:rPr>
              <a:t>We use a hybrid approach for maximum precision and full coverage. </a:t>
            </a:r>
          </a:p>
          <a:p>
            <a:pPr lvl="2"/>
            <a:r>
              <a:rPr lang="en-US" sz="2000">
                <a:latin typeface="Arial" charset="0"/>
                <a:ea typeface="ＭＳ Ｐゴシック" charset="0"/>
              </a:rPr>
              <a:t>Match Teaser to Segments. (High Precision)</a:t>
            </a:r>
          </a:p>
          <a:p>
            <a:pPr lvl="2"/>
            <a:r>
              <a:rPr lang="en-US" sz="2000">
                <a:latin typeface="Arial" charset="0"/>
                <a:ea typeface="ＭＳ Ｐゴシック" charset="0"/>
              </a:rPr>
              <a:t>OCR (High Precision)</a:t>
            </a:r>
          </a:p>
          <a:p>
            <a:pPr lvl="2"/>
            <a:r>
              <a:rPr lang="en-US" sz="2000">
                <a:latin typeface="Arial" charset="0"/>
                <a:ea typeface="ＭＳ Ｐゴシック" charset="0"/>
              </a:rPr>
              <a:t>Topic Tags &amp; Closed Captions (High Recall)</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Narrative Threads</a:t>
            </a:r>
            <a:endParaRPr lang="en-US">
              <a:solidFill>
                <a:schemeClr val="tx1"/>
              </a:solidFill>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atin typeface="Arial" charset="0"/>
                <a:ea typeface="ＭＳ Ｐゴシック" charset="0"/>
                <a:cs typeface="ＭＳ Ｐゴシック" charset="0"/>
              </a:rPr>
              <a:t>Narrative Thread Detection</a:t>
            </a:r>
          </a:p>
        </p:txBody>
      </p:sp>
      <p:sp>
        <p:nvSpPr>
          <p:cNvPr id="104450" name="Content Placeholder 2"/>
          <p:cNvSpPr>
            <a:spLocks noGrp="1"/>
          </p:cNvSpPr>
          <p:nvPr>
            <p:ph idx="1"/>
          </p:nvPr>
        </p:nvSpPr>
        <p:spPr/>
        <p:txBody>
          <a:bodyPr/>
          <a:lstStyle/>
          <a:p>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Motivating Idea </a:t>
            </a:r>
          </a:p>
          <a:p>
            <a:pPr lvl="1"/>
            <a:r>
              <a:rPr lang="en-US" sz="2000" dirty="0">
                <a:latin typeface="Arial" charset="0"/>
                <a:ea typeface="ＭＳ Ｐゴシック" charset="0"/>
              </a:rPr>
              <a:t>TV is </a:t>
            </a:r>
            <a:r>
              <a:rPr lang="en-US" sz="2000" dirty="0" smtClean="0">
                <a:latin typeface="Arial" charset="0"/>
                <a:ea typeface="ＭＳ Ｐゴシック" charset="0"/>
              </a:rPr>
              <a:t>popular</a:t>
            </a:r>
          </a:p>
          <a:p>
            <a:pPr lvl="1"/>
            <a:r>
              <a:rPr lang="en-US" sz="2000" dirty="0" smtClean="0">
                <a:latin typeface="Arial" charset="0"/>
                <a:ea typeface="ＭＳ Ｐゴシック" charset="0"/>
              </a:rPr>
              <a:t>How does one segment for dramatic content </a:t>
            </a:r>
          </a:p>
          <a:p>
            <a:pPr lvl="2"/>
            <a:r>
              <a:rPr lang="en-US" sz="1800" dirty="0" smtClean="0">
                <a:latin typeface="Arial" charset="0"/>
                <a:ea typeface="ＭＳ Ｐゴシック" charset="0"/>
              </a:rPr>
              <a:t>Is that even meaningful/useful?</a:t>
            </a:r>
            <a:endParaRPr lang="en-US" sz="1800" dirty="0">
              <a:latin typeface="Arial" charset="0"/>
              <a:ea typeface="ＭＳ Ｐゴシック" charset="0"/>
            </a:endParaRPr>
          </a:p>
          <a:p>
            <a:pPr lvl="1"/>
            <a:r>
              <a:rPr lang="en-US" sz="2000" dirty="0">
                <a:latin typeface="Arial" charset="0"/>
                <a:ea typeface="ＭＳ Ｐゴシック" charset="0"/>
              </a:rPr>
              <a:t>Use external metadata – editorial or user generated summaries to detect plot lines for given show</a:t>
            </a:r>
          </a:p>
          <a:p>
            <a:pPr lvl="1"/>
            <a:r>
              <a:rPr lang="en-US" sz="2000" dirty="0">
                <a:latin typeface="Arial" charset="0"/>
                <a:ea typeface="ＭＳ Ｐゴシック" charset="0"/>
              </a:rPr>
              <a:t>Use these for segmentation &amp; labeling</a:t>
            </a:r>
          </a:p>
          <a:p>
            <a:pPr lvl="1"/>
            <a:r>
              <a:rPr lang="en-US" sz="2000" dirty="0">
                <a:latin typeface="Arial" charset="0"/>
                <a:ea typeface="ＭＳ Ｐゴシック" charset="0"/>
              </a:rPr>
              <a:t>Ultimately connect across seasons </a:t>
            </a:r>
          </a:p>
          <a:p>
            <a:pPr lvl="1"/>
            <a:r>
              <a:rPr lang="en-US" sz="2000" dirty="0">
                <a:latin typeface="Arial" charset="0"/>
                <a:ea typeface="ＭＳ Ｐゴシック" charset="0"/>
              </a:rPr>
              <a:t>Algorithm</a:t>
            </a:r>
          </a:p>
          <a:p>
            <a:pPr lvl="2"/>
            <a:r>
              <a:rPr lang="en-US" sz="1800" dirty="0">
                <a:latin typeface="Arial" charset="0"/>
                <a:ea typeface="ＭＳ Ｐゴシック" charset="0"/>
              </a:rPr>
              <a:t>Compute a sliding window of similarity for sentences against each plot line. </a:t>
            </a:r>
          </a:p>
          <a:p>
            <a:pPr lvl="2"/>
            <a:r>
              <a:rPr lang="en-US" sz="1800" dirty="0">
                <a:latin typeface="Arial" charset="0"/>
                <a:ea typeface="ＭＳ Ｐゴシック" charset="0"/>
              </a:rPr>
              <a:t>Smooth out values for noise and compute boundaries where dominating topic changes. These are the segment boundaries. </a:t>
            </a:r>
          </a:p>
          <a:p>
            <a:pPr lvl="2"/>
            <a:endParaRPr lang="en-US" sz="1800" dirty="0">
              <a:latin typeface="Arial" charset="0"/>
              <a:ea typeface="ＭＳ Ｐゴシック" charset="0"/>
            </a:endParaRPr>
          </a:p>
          <a:p>
            <a:pPr lvl="1"/>
            <a:endParaRPr lang="en-US" sz="2000" dirty="0">
              <a:latin typeface="Arial" charset="0"/>
              <a:ea typeface="ＭＳ Ｐゴシック" charset="0"/>
            </a:endParaRPr>
          </a:p>
          <a:p>
            <a:pPr lvl="1"/>
            <a:endParaRPr lang="en-US" sz="2000" dirty="0">
              <a:latin typeface="Arial" charset="0"/>
              <a:ea typeface="ＭＳ Ｐゴシック" charset="0"/>
            </a:endParaRPr>
          </a:p>
          <a:p>
            <a:pPr lvl="1"/>
            <a:endParaRPr lang="en-US" sz="2000" dirty="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r>
              <a:rPr lang="en-US">
                <a:latin typeface="Arial" charset="0"/>
                <a:ea typeface="ＭＳ Ｐゴシック" charset="0"/>
                <a:cs typeface="ＭＳ Ｐゴシック" charset="0"/>
              </a:rPr>
              <a:t>Narrative threads</a:t>
            </a:r>
          </a:p>
        </p:txBody>
      </p:sp>
      <p:sp>
        <p:nvSpPr>
          <p:cNvPr id="105474" name="Content Placeholder 2"/>
          <p:cNvSpPr>
            <a:spLocks noGrp="1"/>
          </p:cNvSpPr>
          <p:nvPr>
            <p:ph idx="1"/>
          </p:nvPr>
        </p:nvSpPr>
        <p:spPr/>
        <p:txBody>
          <a:bodyPr/>
          <a:lstStyle/>
          <a:p>
            <a:pPr eaLnBrk="1" hangingPunct="1"/>
            <a:r>
              <a:rPr lang="en-US">
                <a:latin typeface="Calibri" charset="0"/>
                <a:ea typeface="ＭＳ Ｐゴシック" charset="0"/>
                <a:cs typeface="ＭＳ Ｐゴシック" charset="0"/>
              </a:rPr>
              <a:t>Example:</a:t>
            </a:r>
          </a:p>
          <a:p>
            <a:pPr lvl="1" eaLnBrk="1" hangingPunct="1"/>
            <a:r>
              <a:rPr lang="en-US" sz="1400">
                <a:latin typeface="Arial" charset="0"/>
                <a:ea typeface="ＭＳ Ｐゴシック" charset="0"/>
              </a:rPr>
              <a:t>The Mythbusters test various Jaws inspired shark myths. (IMDB Summary)</a:t>
            </a:r>
          </a:p>
          <a:p>
            <a:pPr lvl="2" eaLnBrk="1" hangingPunct="1">
              <a:buFont typeface="Wingdings" charset="0"/>
              <a:buChar char="§"/>
            </a:pPr>
            <a:r>
              <a:rPr lang="en-US">
                <a:latin typeface="Arial" charset="0"/>
                <a:ea typeface="ＭＳ Ｐゴシック" charset="0"/>
              </a:rPr>
              <a:t>Will a scuba tank explode if shot?</a:t>
            </a:r>
          </a:p>
          <a:p>
            <a:pPr lvl="2" eaLnBrk="1" hangingPunct="1">
              <a:buFont typeface="Wingdings" charset="0"/>
              <a:buChar char="§"/>
            </a:pPr>
            <a:r>
              <a:rPr lang="en-US">
                <a:latin typeface="Arial" charset="0"/>
                <a:ea typeface="ＭＳ Ｐゴシック" charset="0"/>
              </a:rPr>
              <a:t>Can piano wire be used to catch a shark?</a:t>
            </a:r>
          </a:p>
          <a:p>
            <a:pPr lvl="2" eaLnBrk="1" hangingPunct="1">
              <a:buFont typeface="Wingdings" charset="0"/>
              <a:buChar char="§"/>
            </a:pPr>
            <a:r>
              <a:rPr lang="en-US">
                <a:latin typeface="Arial" charset="0"/>
                <a:ea typeface="ＭＳ Ｐゴシック" charset="0"/>
              </a:rPr>
              <a:t>Can a shark ram through a boat or shark cage?</a:t>
            </a:r>
          </a:p>
          <a:p>
            <a:pPr lvl="2" eaLnBrk="1" hangingPunct="1">
              <a:buFont typeface="Wingdings" charset="0"/>
              <a:buChar char="§"/>
            </a:pPr>
            <a:r>
              <a:rPr lang="en-US">
                <a:latin typeface="Arial" charset="0"/>
                <a:ea typeface="ＭＳ Ｐゴシック" charset="0"/>
              </a:rPr>
              <a:t>Can a shark hold three flotation barrels under water?</a:t>
            </a:r>
          </a:p>
          <a:p>
            <a:pPr lvl="2" eaLnBrk="1" hangingPunct="1">
              <a:buFont typeface="Wingdings" charset="0"/>
              <a:buChar char="§"/>
            </a:pPr>
            <a:r>
              <a:rPr lang="en-US">
                <a:latin typeface="Arial" charset="0"/>
                <a:ea typeface="ＭＳ Ｐゴシック" charset="0"/>
              </a:rPr>
              <a:t>Can punching a shark stop it from attacking you?</a:t>
            </a:r>
          </a:p>
          <a:p>
            <a:pPr lvl="1" eaLnBrk="1" hangingPunct="1">
              <a:buFont typeface="Wingdings" charset="0"/>
              <a:buChar char="§"/>
            </a:pPr>
            <a:endParaRPr lang="en-US" sz="1500">
              <a:latin typeface="Calibri" charset="0"/>
              <a:ea typeface="ＭＳ Ｐゴシック" charset="0"/>
            </a:endParaRPr>
          </a:p>
          <a:p>
            <a:pPr lvl="1" eaLnBrk="1" hangingPunct="1">
              <a:buFont typeface="Wingdings" charset="0"/>
              <a:buChar char="§"/>
            </a:pPr>
            <a:endParaRPr lang="en-US" sz="1500">
              <a:latin typeface="Calibri" charset="0"/>
              <a:ea typeface="ＭＳ Ｐゴシック" charset="0"/>
            </a:endParaRPr>
          </a:p>
          <a:p>
            <a:pPr lvl="1" eaLnBrk="1" hangingPunct="1"/>
            <a:endParaRPr lang="en-US" sz="1500">
              <a:latin typeface="Calibri" charset="0"/>
              <a:ea typeface="ＭＳ Ｐゴシック" charset="0"/>
            </a:endParaRPr>
          </a:p>
        </p:txBody>
      </p:sp>
      <p:graphicFrame>
        <p:nvGraphicFramePr>
          <p:cNvPr id="4" name="Chart 3"/>
          <p:cNvGraphicFramePr/>
          <p:nvPr/>
        </p:nvGraphicFramePr>
        <p:xfrm>
          <a:off x="0" y="3581400"/>
          <a:ext cx="9096375"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Sports</a:t>
            </a:r>
            <a:endParaRPr lang="en-US">
              <a:solidFill>
                <a:schemeClr val="tx1"/>
              </a:solidFill>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atin typeface="Arial" charset="0"/>
                <a:ea typeface="ＭＳ Ｐゴシック" charset="0"/>
                <a:cs typeface="ＭＳ Ｐゴシック" charset="0"/>
              </a:rPr>
              <a:t>Segmentation for Sports</a:t>
            </a:r>
          </a:p>
        </p:txBody>
      </p:sp>
      <p:sp>
        <p:nvSpPr>
          <p:cNvPr id="108546" name="Content Placeholder 2"/>
          <p:cNvSpPr>
            <a:spLocks noGrp="1"/>
          </p:cNvSpPr>
          <p:nvPr>
            <p:ph idx="1"/>
          </p:nvPr>
        </p:nvSpPr>
        <p:spPr/>
        <p:txBody>
          <a:bodyPr/>
          <a:lstStyle/>
          <a:p>
            <a:r>
              <a:rPr lang="en-US">
                <a:latin typeface="Arial" charset="0"/>
                <a:ea typeface="ＭＳ Ｐゴシック" charset="0"/>
                <a:cs typeface="ＭＳ Ｐゴシック" charset="0"/>
              </a:rPr>
              <a:t>Different types of sports</a:t>
            </a:r>
          </a:p>
          <a:p>
            <a:pPr lvl="1"/>
            <a:r>
              <a:rPr lang="en-US" sz="2000">
                <a:latin typeface="Arial" charset="0"/>
                <a:ea typeface="ＭＳ Ｐゴシック" charset="0"/>
              </a:rPr>
              <a:t>More Structured – American Football (plays), baseball (at-bats) </a:t>
            </a:r>
          </a:p>
          <a:p>
            <a:pPr lvl="1"/>
            <a:r>
              <a:rPr lang="en-US" sz="2000">
                <a:latin typeface="Arial" charset="0"/>
                <a:ea typeface="ＭＳ Ｐゴシック" charset="0"/>
              </a:rPr>
              <a:t>Less Structured – Basketball, Hockey</a:t>
            </a:r>
          </a:p>
          <a:p>
            <a:pPr lvl="1"/>
            <a:endParaRPr lang="en-US" sz="2000">
              <a:latin typeface="Arial" charset="0"/>
              <a:ea typeface="ＭＳ Ｐゴシック" charset="0"/>
            </a:endParaRPr>
          </a:p>
          <a:p>
            <a:r>
              <a:rPr lang="en-US" sz="2000">
                <a:latin typeface="Arial" charset="0"/>
                <a:ea typeface="ＭＳ Ｐゴシック" charset="0"/>
                <a:cs typeface="ＭＳ Ｐゴシック" charset="0"/>
              </a:rPr>
              <a:t>Prototypes for Football &amp; Baseball</a:t>
            </a:r>
          </a:p>
          <a:p>
            <a:pPr lvl="1"/>
            <a:r>
              <a:rPr lang="en-US" sz="2000">
                <a:latin typeface="Arial" charset="0"/>
                <a:ea typeface="ＭＳ Ｐゴシック" charset="0"/>
              </a:rPr>
              <a:t>Use metadata from Stats. </a:t>
            </a:r>
          </a:p>
          <a:p>
            <a:pPr lvl="2"/>
            <a:r>
              <a:rPr lang="en-US" sz="1800">
                <a:latin typeface="Arial" charset="0"/>
                <a:ea typeface="ＭＳ Ｐゴシック" charset="0"/>
              </a:rPr>
              <a:t>Example: “</a:t>
            </a:r>
            <a:r>
              <a:rPr lang="en-US" altLang="ja-JP" sz="1800">
                <a:latin typeface="Arial" charset="0"/>
                <a:ea typeface="ＭＳ Ｐゴシック" charset="0"/>
              </a:rPr>
              <a:t>Andre Ethier grounds out softly. Second baseman Chase Utley to first baseman Ryan Howard. Rafael Furcal to 2nd.</a:t>
            </a:r>
            <a:r>
              <a:rPr lang="en-US" sz="1800">
                <a:latin typeface="Arial" charset="0"/>
                <a:ea typeface="ＭＳ Ｐゴシック" charset="0"/>
              </a:rPr>
              <a:t>”</a:t>
            </a:r>
            <a:endParaRPr lang="en-US" altLang="ja-JP" sz="1800">
              <a:latin typeface="Arial" charset="0"/>
              <a:ea typeface="ＭＳ Ｐゴシック" charset="0"/>
            </a:endParaRPr>
          </a:p>
          <a:p>
            <a:pPr lvl="1"/>
            <a:r>
              <a:rPr lang="en-US" sz="2000">
                <a:latin typeface="Arial" charset="0"/>
                <a:ea typeface="ＭＳ Ｐゴシック" charset="0"/>
              </a:rPr>
              <a:t>Time align Stats with game clock / scoreboard with OCR</a:t>
            </a:r>
          </a:p>
          <a:p>
            <a:pPr lvl="1"/>
            <a:r>
              <a:rPr lang="en-US" sz="2000">
                <a:latin typeface="Arial" charset="0"/>
                <a:ea typeface="ＭＳ Ｐゴシック" charset="0"/>
              </a:rPr>
              <a:t>Relevance &amp; Browsing is a huge issue here !</a:t>
            </a:r>
          </a:p>
          <a:p>
            <a:pPr lvl="2"/>
            <a:r>
              <a:rPr lang="en-US" sz="1800">
                <a:latin typeface="Arial" charset="0"/>
                <a:ea typeface="ＭＳ Ｐゴシック" charset="0"/>
              </a:rPr>
              <a:t>How will users make queries ? </a:t>
            </a:r>
          </a:p>
          <a:p>
            <a:pPr lvl="1"/>
            <a:endParaRPr lang="en-US" sz="2000">
              <a:latin typeface="Arial" charset="0"/>
              <a:ea typeface="ＭＳ Ｐゴシック" charset="0"/>
            </a:endParaRPr>
          </a:p>
          <a:p>
            <a:pPr lvl="1"/>
            <a:endParaRPr lang="en-US" sz="2000">
              <a:latin typeface="Arial" charset="0"/>
              <a:ea typeface="ＭＳ Ｐゴシック" charset="0"/>
            </a:endParaRPr>
          </a:p>
          <a:p>
            <a:pPr lvl="1"/>
            <a:endParaRPr lang="en-US" sz="200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a:latin typeface="Arial" charset="0"/>
                <a:ea typeface="ＭＳ Ｐゴシック" charset="0"/>
                <a:cs typeface="ＭＳ Ｐゴシック" charset="0"/>
              </a:rPr>
              <a:t>Football Prototype</a:t>
            </a:r>
          </a:p>
        </p:txBody>
      </p:sp>
      <p:sp>
        <p:nvSpPr>
          <p:cNvPr id="110594" name="Content Placeholder 2"/>
          <p:cNvSpPr>
            <a:spLocks noGrp="1"/>
          </p:cNvSpPr>
          <p:nvPr>
            <p:ph idx="1"/>
          </p:nvPr>
        </p:nvSpPr>
        <p:spPr/>
        <p:txBody>
          <a:bodyPr/>
          <a:lstStyle/>
          <a:p>
            <a:pPr>
              <a:spcBef>
                <a:spcPct val="30000"/>
              </a:spcBef>
              <a:buClrTx/>
              <a:buSzTx/>
              <a:buFont typeface="Wingdings" charset="0"/>
              <a:buChar char="q"/>
            </a:pPr>
            <a:endParaRPr lang="en-US"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Allow navigation from one play to other similar plays (both within that game and across games), </a:t>
            </a:r>
          </a:p>
          <a:p>
            <a:r>
              <a:rPr lang="en-US" sz="2000" dirty="0">
                <a:latin typeface="Arial" charset="0"/>
                <a:ea typeface="ＭＳ Ｐゴシック" charset="0"/>
                <a:cs typeface="ＭＳ Ｐゴシック" charset="0"/>
              </a:rPr>
              <a:t>Ranks the results by how exciting the plays are (</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interestingness</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a:t>
            </a:r>
          </a:p>
          <a:p>
            <a:pPr lvl="1"/>
            <a:r>
              <a:rPr lang="en-US" sz="2000" dirty="0">
                <a:latin typeface="Arial" charset="0"/>
                <a:ea typeface="ＭＳ Ｐゴシック" charset="0"/>
                <a:cs typeface="ＭＳ Ｐゴシック" charset="0"/>
              </a:rPr>
              <a:t>Similarity can be specified along several user-specifiable axes: </a:t>
            </a:r>
          </a:p>
          <a:p>
            <a:pPr lvl="2"/>
            <a:r>
              <a:rPr lang="en-US" sz="2000" dirty="0">
                <a:latin typeface="Arial" charset="0"/>
                <a:ea typeface="ＭＳ Ｐゴシック" charset="0"/>
                <a:cs typeface="ＭＳ Ｐゴシック" charset="0"/>
              </a:rPr>
              <a:t>same type of play, </a:t>
            </a:r>
          </a:p>
          <a:p>
            <a:pPr lvl="2"/>
            <a:r>
              <a:rPr lang="en-US" sz="2000" dirty="0">
                <a:latin typeface="Arial" charset="0"/>
                <a:ea typeface="ＭＳ Ｐゴシック" charset="0"/>
                <a:cs typeface="ＭＳ Ｐゴシック" charset="0"/>
              </a:rPr>
              <a:t>same key players involved, </a:t>
            </a:r>
          </a:p>
          <a:p>
            <a:pPr lvl="2"/>
            <a:r>
              <a:rPr lang="en-US" sz="2000" dirty="0">
                <a:latin typeface="Arial" charset="0"/>
                <a:ea typeface="ＭＳ Ｐゴシック" charset="0"/>
                <a:cs typeface="ＭＳ Ｐゴシック" charset="0"/>
              </a:rPr>
              <a:t>same game situation (e.g., late in the game where the score is close)</a:t>
            </a:r>
          </a:p>
          <a:p>
            <a:r>
              <a:rPr lang="en-US" sz="2000" dirty="0">
                <a:latin typeface="Arial" charset="0"/>
                <a:ea typeface="ＭＳ Ｐゴシック" charset="0"/>
                <a:cs typeface="ＭＳ Ｐゴシック" charset="0"/>
              </a:rPr>
              <a:t>Visualization for Exploratory Search </a:t>
            </a:r>
          </a:p>
          <a:p>
            <a:pPr lvl="1"/>
            <a:r>
              <a:rPr lang="en-US" sz="2000" dirty="0">
                <a:latin typeface="Arial" charset="0"/>
                <a:ea typeface="ＭＳ Ｐゴシック" charset="0"/>
                <a:cs typeface="ＭＳ Ｐゴシック" charset="0"/>
              </a:rPr>
              <a:t>Filter by facets</a:t>
            </a:r>
          </a:p>
          <a:p>
            <a:pPr lvl="1"/>
            <a:r>
              <a:rPr lang="en-US" sz="2000" dirty="0" smtClean="0">
                <a:latin typeface="Arial" charset="0"/>
                <a:ea typeface="ＭＳ Ｐゴシック" charset="0"/>
                <a:cs typeface="ＭＳ Ｐゴシック" charset="0"/>
              </a:rPr>
              <a:t>Events </a:t>
            </a:r>
            <a:r>
              <a:rPr lang="en-US" sz="2000" dirty="0">
                <a:latin typeface="Arial" charset="0"/>
                <a:ea typeface="ＭＳ Ｐゴシック" charset="0"/>
                <a:cs typeface="ＭＳ Ｐゴシック" charset="0"/>
              </a:rPr>
              <a:t>Timeline</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p:txBody>
          <a:bodyPr/>
          <a:lstStyle/>
          <a:p>
            <a:r>
              <a:rPr lang="en-US">
                <a:latin typeface="Arial" charset="0"/>
                <a:ea typeface="ＭＳ Ｐゴシック" charset="0"/>
                <a:cs typeface="ＭＳ Ｐゴシック" charset="0"/>
              </a:rPr>
              <a:t>Football Prototype</a:t>
            </a:r>
          </a:p>
        </p:txBody>
      </p:sp>
      <p:pic>
        <p:nvPicPr>
          <p:cNvPr id="137218" name="Content Placeholder 3" descr="figure 2"/>
          <p:cNvPicPr>
            <a:picLocks noGrp="1"/>
          </p:cNvPicPr>
          <p:nvPr>
            <p:ph idx="1"/>
          </p:nvPr>
        </p:nvPicPr>
        <p:blipFill>
          <a:blip r:embed="rId3">
            <a:extLst>
              <a:ext uri="{28A0092B-C50C-407E-A947-70E740481C1C}">
                <a14:useLocalDpi xmlns:a14="http://schemas.microsoft.com/office/drawing/2010/main" val="0"/>
              </a:ext>
            </a:extLst>
          </a:blip>
          <a:srcRect l="-12697" r="-12697"/>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atin typeface="Arial" charset="0"/>
                <a:ea typeface="ＭＳ Ｐゴシック" charset="0"/>
                <a:cs typeface="ＭＳ Ｐゴシック" charset="0"/>
              </a:rPr>
              <a:t>Video Segmentation</a:t>
            </a:r>
          </a:p>
        </p:txBody>
      </p:sp>
      <p:sp>
        <p:nvSpPr>
          <p:cNvPr id="23554" name="Content Placeholder 2"/>
          <p:cNvSpPr>
            <a:spLocks noGrp="1"/>
          </p:cNvSpPr>
          <p:nvPr>
            <p:ph idx="1"/>
          </p:nvPr>
        </p:nvSpPr>
        <p:spPr/>
        <p:txBody>
          <a:bodyPr/>
          <a:lstStyle/>
          <a:p>
            <a:r>
              <a:rPr lang="en-US">
                <a:latin typeface="Arial" charset="0"/>
                <a:ea typeface="ＭＳ Ｐゴシック" charset="0"/>
                <a:cs typeface="ＭＳ Ｐゴシック" charset="0"/>
              </a:rPr>
              <a:t>What is segmentation?</a:t>
            </a:r>
          </a:p>
          <a:p>
            <a:pPr lvl="1"/>
            <a:r>
              <a:rPr lang="en-US">
                <a:latin typeface="Arial" charset="0"/>
                <a:ea typeface="ＭＳ Ｐゴシック" charset="0"/>
              </a:rPr>
              <a:t>Single, exhaustive partitioning of a video into a set of continuous segments?</a:t>
            </a:r>
          </a:p>
          <a:p>
            <a:pPr lvl="1"/>
            <a:r>
              <a:rPr lang="en-US">
                <a:latin typeface="Arial" charset="0"/>
                <a:ea typeface="ＭＳ Ｐゴシック" charset="0"/>
              </a:rPr>
              <a:t>Or can segments…</a:t>
            </a:r>
          </a:p>
          <a:p>
            <a:pPr lvl="2"/>
            <a:r>
              <a:rPr lang="en-US">
                <a:latin typeface="Arial" charset="0"/>
                <a:ea typeface="ＭＳ Ｐゴシック" charset="0"/>
              </a:rPr>
              <a:t>Overlap?</a:t>
            </a:r>
          </a:p>
          <a:p>
            <a:pPr lvl="2"/>
            <a:r>
              <a:rPr lang="en-US">
                <a:latin typeface="Arial" charset="0"/>
                <a:ea typeface="ＭＳ Ｐゴシック" charset="0"/>
              </a:rPr>
              <a:t>Be discontinuous?</a:t>
            </a:r>
          </a:p>
          <a:p>
            <a:pPr lvl="2"/>
            <a:r>
              <a:rPr lang="en-US">
                <a:latin typeface="Arial" charset="0"/>
                <a:ea typeface="ＭＳ Ｐゴシック" charset="0"/>
              </a:rPr>
              <a:t>Leave out some of the video?</a:t>
            </a:r>
          </a:p>
          <a:p>
            <a:pPr lvl="2"/>
            <a:r>
              <a:rPr lang="en-US">
                <a:latin typeface="Arial" charset="0"/>
                <a:ea typeface="ＭＳ Ｐゴシック" charset="0"/>
              </a:rPr>
              <a:t>Have fuzzy boundaries, perhaps determined by voting/crowdsourcing?</a:t>
            </a:r>
          </a:p>
          <a:p>
            <a:pPr lvl="2"/>
            <a:r>
              <a:rPr lang="en-US">
                <a:latin typeface="Arial" charset="0"/>
                <a:ea typeface="ＭＳ Ｐゴシック" charset="0"/>
              </a:rPr>
              <a:t>Be nested in some hierarchical fashion?</a:t>
            </a:r>
          </a:p>
          <a:p>
            <a:pPr lvl="2"/>
            <a:r>
              <a:rPr lang="en-US">
                <a:latin typeface="Arial" charset="0"/>
                <a:ea typeface="ＭＳ Ｐゴシック" charset="0"/>
              </a:rPr>
              <a:t>Be dependent on user and context specific factors, like search history?</a:t>
            </a:r>
          </a:p>
          <a:p>
            <a:r>
              <a:rPr lang="en-US">
                <a:latin typeface="Arial" charset="0"/>
                <a:ea typeface="ＭＳ Ｐゴシック" charset="0"/>
                <a:cs typeface="ＭＳ Ｐゴシック" charset="0"/>
              </a:rPr>
              <a:t>What constitutes useful segmentation varies by content type</a:t>
            </a:r>
          </a:p>
          <a:p>
            <a:pPr lvl="1"/>
            <a:r>
              <a:rPr lang="en-US">
                <a:latin typeface="Arial" charset="0"/>
                <a:ea typeface="ＭＳ Ｐゴシック" charset="0"/>
              </a:rPr>
              <a:t>Sports: some sports have very natural segments (plays); others don</a:t>
            </a:r>
            <a:r>
              <a:rPr lang="ja-JP" altLang="en-US">
                <a:latin typeface="Arial" charset="0"/>
                <a:ea typeface="ＭＳ Ｐゴシック" charset="0"/>
              </a:rPr>
              <a:t>’</a:t>
            </a:r>
            <a:r>
              <a:rPr lang="en-US" altLang="ja-JP">
                <a:latin typeface="Arial" charset="0"/>
                <a:ea typeface="ＭＳ Ｐゴシック" charset="0"/>
              </a:rPr>
              <a:t>t</a:t>
            </a:r>
          </a:p>
          <a:p>
            <a:pPr lvl="1"/>
            <a:r>
              <a:rPr lang="en-US">
                <a:latin typeface="Arial" charset="0"/>
                <a:ea typeface="ＭＳ Ｐゴシック" charset="0"/>
              </a:rPr>
              <a:t>News shows: typically very clearly segmented</a:t>
            </a:r>
          </a:p>
          <a:p>
            <a:pPr lvl="1"/>
            <a:r>
              <a:rPr lang="en-US">
                <a:latin typeface="Arial" charset="0"/>
                <a:ea typeface="ＭＳ Ｐゴシック" charset="0"/>
              </a:rPr>
              <a:t>Dramatic content: much more nebulous what makes for a good segment</a:t>
            </a:r>
          </a:p>
          <a:p>
            <a:r>
              <a:rPr lang="en-US">
                <a:latin typeface="Arial" charset="0"/>
                <a:ea typeface="ＭＳ Ｐゴシック" charset="0"/>
                <a:cs typeface="ＭＳ Ｐゴシック" charset="0"/>
              </a:rPr>
              <a:t>Can we really guess at what the user wants? </a:t>
            </a:r>
          </a:p>
          <a:p>
            <a:pPr lvl="1"/>
            <a:r>
              <a:rPr lang="en-US">
                <a:latin typeface="Arial" charset="0"/>
                <a:ea typeface="ＭＳ Ｐゴシック" charset="0"/>
              </a:rPr>
              <a:t>Ultimately, do we need to support a more personalized navigation experience ?</a:t>
            </a:r>
          </a:p>
          <a:p>
            <a:pPr lvl="1"/>
            <a:r>
              <a:rPr lang="en-US">
                <a:latin typeface="Arial" charset="0"/>
                <a:ea typeface="ＭＳ Ｐゴシック" charset="0"/>
              </a:rPr>
              <a:t>Perhaps crowdsource?</a:t>
            </a:r>
          </a:p>
          <a:p>
            <a:pPr lvl="1"/>
            <a:r>
              <a:rPr lang="en-US">
                <a:latin typeface="Arial" charset="0"/>
                <a:ea typeface="ＭＳ Ｐゴシック" charset="0"/>
              </a:rPr>
              <a:t>The YouTubization of premium content</a:t>
            </a:r>
          </a:p>
          <a:p>
            <a:pPr lvl="1"/>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r>
              <a:rPr lang="en-US">
                <a:latin typeface="Arial" charset="0"/>
                <a:ea typeface="ＭＳ Ｐゴシック" charset="0"/>
                <a:cs typeface="ＭＳ Ｐゴシック" charset="0"/>
              </a:rPr>
              <a:t>Application – Football Prototype</a:t>
            </a:r>
          </a:p>
        </p:txBody>
      </p:sp>
      <p:pic>
        <p:nvPicPr>
          <p:cNvPr id="111618" name="Content Placeholder 3" descr="6.jpg"/>
          <p:cNvPicPr>
            <a:picLocks noGrp="1" noChangeAspect="1"/>
          </p:cNvPicPr>
          <p:nvPr>
            <p:ph idx="1"/>
          </p:nvPr>
        </p:nvPicPr>
        <p:blipFill>
          <a:blip r:embed="rId3">
            <a:extLst>
              <a:ext uri="{28A0092B-C50C-407E-A947-70E740481C1C}">
                <a14:useLocalDpi xmlns:a14="http://schemas.microsoft.com/office/drawing/2010/main" val="0"/>
              </a:ext>
            </a:extLst>
          </a:blip>
          <a:srcRect t="1054" b="1054"/>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026"/>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Experiments and Evaluation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Evaluation metrics</a:t>
            </a:r>
          </a:p>
        </p:txBody>
      </p:sp>
      <p:sp>
        <p:nvSpPr>
          <p:cNvPr id="114690" name="Content Placeholder 2"/>
          <p:cNvSpPr>
            <a:spLocks noGrp="1"/>
          </p:cNvSpPr>
          <p:nvPr>
            <p:ph idx="1"/>
          </p:nvPr>
        </p:nvSpPr>
        <p:spPr>
          <a:xfrm>
            <a:off x="304800" y="1219200"/>
            <a:ext cx="8382000" cy="4876800"/>
          </a:xfrm>
        </p:spPr>
        <p:txBody>
          <a:bodyPr/>
          <a:lstStyle/>
          <a:p>
            <a:pPr eaLnBrk="1" hangingPunct="1"/>
            <a:r>
              <a:rPr lang="en-US" sz="2000">
                <a:latin typeface="Arial" charset="0"/>
                <a:ea typeface="ＭＳ Ｐゴシック" charset="0"/>
                <a:cs typeface="ＭＳ Ｐゴシック" charset="0"/>
              </a:rPr>
              <a:t>How well does the hypothesized set of boundaries match the true (reference) set?</a:t>
            </a:r>
          </a:p>
          <a:p>
            <a:pPr eaLnBrk="1" hangingPunct="1"/>
            <a:r>
              <a:rPr lang="en-US" sz="2000" i="1">
                <a:latin typeface="Arial" charset="0"/>
                <a:ea typeface="ＭＳ Ｐゴシック" charset="0"/>
                <a:cs typeface="ＭＳ Ｐゴシック" charset="0"/>
              </a:rPr>
              <a:t>P</a:t>
            </a:r>
            <a:r>
              <a:rPr lang="en-US" sz="2000" i="1" baseline="-25000">
                <a:latin typeface="Arial" charset="0"/>
                <a:ea typeface="ＭＳ Ｐゴシック" charset="0"/>
                <a:cs typeface="ＭＳ Ｐゴシック" charset="0"/>
              </a:rPr>
              <a:t>k</a:t>
            </a:r>
            <a:r>
              <a:rPr lang="en-US" sz="2000" i="1">
                <a:latin typeface="Arial" charset="0"/>
                <a:ea typeface="ＭＳ Ｐゴシック" charset="0"/>
                <a:cs typeface="ＭＳ Ｐゴシック" charset="0"/>
              </a:rPr>
              <a:t> </a:t>
            </a:r>
            <a:r>
              <a:rPr lang="en-US" sz="2000">
                <a:latin typeface="Arial" charset="0"/>
                <a:ea typeface="ＭＳ Ｐゴシック" charset="0"/>
                <a:cs typeface="ＭＳ Ｐゴシック" charset="0"/>
              </a:rPr>
              <a:t>(Beeferman, et al. 1997) and WindowDiff (Pevzner &amp; Hearst, 2002)</a:t>
            </a:r>
          </a:p>
          <a:p>
            <a:pPr lvl="1" eaLnBrk="1" hangingPunct="1"/>
            <a:r>
              <a:rPr lang="en-US" sz="1800">
                <a:latin typeface="Arial" charset="0"/>
                <a:ea typeface="ＭＳ Ｐゴシック" charset="0"/>
              </a:rPr>
              <a:t>Both compare hypothesis to reference segmentation within a sliding window</a:t>
            </a:r>
          </a:p>
          <a:p>
            <a:pPr lvl="1" eaLnBrk="1" hangingPunct="1"/>
            <a:r>
              <a:rPr lang="en-US" sz="1800" i="1">
                <a:latin typeface="Arial" charset="0"/>
                <a:ea typeface="ＭＳ Ｐゴシック" charset="0"/>
              </a:rPr>
              <a:t>P</a:t>
            </a:r>
            <a:r>
              <a:rPr lang="en-US" sz="1800" i="1" baseline="-25000">
                <a:latin typeface="Arial" charset="0"/>
                <a:ea typeface="ＭＳ Ｐゴシック" charset="0"/>
              </a:rPr>
              <a:t>k</a:t>
            </a:r>
            <a:r>
              <a:rPr lang="en-US" sz="1800" i="1">
                <a:latin typeface="Arial" charset="0"/>
                <a:ea typeface="ＭＳ Ｐゴシック" charset="0"/>
              </a:rPr>
              <a:t> </a:t>
            </a:r>
            <a:r>
              <a:rPr lang="en-US" sz="1800">
                <a:latin typeface="Arial" charset="0"/>
                <a:ea typeface="ＭＳ Ｐゴシック" charset="0"/>
              </a:rPr>
              <a:t>is the proportion of windows in which hypothesis and reference disagree on the number of boundaries</a:t>
            </a:r>
          </a:p>
          <a:p>
            <a:pPr lvl="1" eaLnBrk="1" hangingPunct="1"/>
            <a:r>
              <a:rPr lang="en-US" sz="1800">
                <a:latin typeface="Arial" charset="0"/>
                <a:ea typeface="ＭＳ Ｐゴシック" charset="0"/>
              </a:rPr>
              <a:t>WindowDiff tallies the difference in the number of boundaries in each window</a:t>
            </a:r>
          </a:p>
          <a:p>
            <a:pPr lvl="1" eaLnBrk="1" hangingPunct="1"/>
            <a:r>
              <a:rPr lang="en-US" sz="1800">
                <a:latin typeface="Arial" charset="0"/>
                <a:ea typeface="ＭＳ Ｐゴシック" charset="0"/>
              </a:rPr>
              <a:t>Both commonly used instead of precision and recall, because they take approximate matching into account</a:t>
            </a:r>
          </a:p>
          <a:p>
            <a:pPr lvl="1" eaLnBrk="1" hangingPunct="1"/>
            <a:r>
              <a:rPr lang="en-US" sz="1800">
                <a:latin typeface="Arial" charset="0"/>
                <a:ea typeface="ＭＳ Ｐゴシック" charset="0"/>
              </a:rPr>
              <a:t>They have drawbacks of their own, however</a:t>
            </a:r>
          </a:p>
          <a:p>
            <a:pPr lvl="1" eaLnBrk="1" hangingPunct="1">
              <a:buFont typeface="Wingdings" charset="0"/>
              <a:buNone/>
            </a:pPr>
            <a:endParaRPr lang="en-US">
              <a:latin typeface="Arial" charset="0"/>
              <a:ea typeface="ＭＳ Ｐゴシック" charset="0"/>
            </a:endParaRPr>
          </a:p>
          <a:p>
            <a:pPr eaLnBrk="1" hangingPunct="1">
              <a:buFont typeface="Wingdings" charset="0"/>
              <a:buNone/>
            </a:pPr>
            <a:endParaRPr lang="en-US" sz="2000">
              <a:latin typeface="Arial" charset="0"/>
              <a:ea typeface="ＭＳ Ｐゴシック" charset="0"/>
              <a:cs typeface="ＭＳ Ｐゴシック" charset="0"/>
            </a:endParaRPr>
          </a:p>
          <a:p>
            <a:pPr eaLnBrk="1" hangingPunct="1"/>
            <a:endParaRPr lang="en-US" i="1">
              <a:latin typeface="Arial" charset="0"/>
              <a:ea typeface="ＭＳ Ｐゴシック" charset="0"/>
              <a:cs typeface="ＭＳ Ｐゴシック" charset="0"/>
            </a:endParaRPr>
          </a:p>
          <a:p>
            <a:pPr eaLnBrk="1" hangingPunct="1"/>
            <a:endParaRPr lang="en-US">
              <a:latin typeface="Arial" charset="0"/>
              <a:ea typeface="ＭＳ Ｐゴシック" charset="0"/>
              <a:cs typeface="ＭＳ Ｐゴシック" charset="0"/>
            </a:endParaRPr>
          </a:p>
        </p:txBody>
      </p:sp>
      <p:sp>
        <p:nvSpPr>
          <p:cNvPr id="114691" name="TextBox 3"/>
          <p:cNvSpPr txBox="1">
            <a:spLocks noChangeArrowheads="1"/>
          </p:cNvSpPr>
          <p:nvPr/>
        </p:nvSpPr>
        <p:spPr bwMode="auto">
          <a:xfrm>
            <a:off x="457200" y="5410200"/>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1600"/>
              <a:t>Doug Beeferman, Adam Berger, and John Lafferty. 1997.  Text Segmentation Using Exponential Models. </a:t>
            </a:r>
            <a:r>
              <a:rPr lang="en-US" sz="1600" i="1"/>
              <a:t>Proceedings of  EMNLP 2</a:t>
            </a:r>
          </a:p>
          <a:p>
            <a:endParaRPr lang="en-US" sz="1600"/>
          </a:p>
        </p:txBody>
      </p:sp>
      <p:sp>
        <p:nvSpPr>
          <p:cNvPr id="114692" name="TextBox 5"/>
          <p:cNvSpPr txBox="1">
            <a:spLocks noChangeArrowheads="1"/>
          </p:cNvSpPr>
          <p:nvPr/>
        </p:nvSpPr>
        <p:spPr bwMode="auto">
          <a:xfrm>
            <a:off x="457200" y="60198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1600"/>
              <a:t>Lev Pevzner and Marti A. Hearst. 2002. A critique and improvement of an evaluation metric for text segmentation. </a:t>
            </a:r>
            <a:r>
              <a:rPr lang="en-US" sz="1600" i="1"/>
              <a:t>Computational Linguistics</a:t>
            </a:r>
            <a:r>
              <a:rPr lang="en-US" sz="1600"/>
              <a:t>, 28:1 </a:t>
            </a: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Evaluation </a:t>
            </a:r>
            <a:r>
              <a:rPr lang="en-US" dirty="0" smtClean="0">
                <a:latin typeface="Arial" charset="0"/>
                <a:ea typeface="ＭＳ Ｐゴシック" charset="0"/>
                <a:cs typeface="ＭＳ Ｐゴシック" charset="0"/>
              </a:rPr>
              <a:t>metrics: </a:t>
            </a:r>
            <a:r>
              <a:rPr lang="en-US" i="1" dirty="0" err="1">
                <a:latin typeface="Arial" charset="0"/>
                <a:ea typeface="ＭＳ Ｐゴシック" charset="0"/>
                <a:cs typeface="ＭＳ Ｐゴシック" charset="0"/>
              </a:rPr>
              <a:t>P</a:t>
            </a:r>
            <a:r>
              <a:rPr lang="en-US" i="1" baseline="-25000" dirty="0" err="1">
                <a:latin typeface="Arial" charset="0"/>
                <a:ea typeface="ＭＳ Ｐゴシック" charset="0"/>
                <a:cs typeface="ＭＳ Ｐゴシック" charset="0"/>
              </a:rPr>
              <a:t>k</a:t>
            </a:r>
            <a:r>
              <a:rPr lang="en-US" i="1"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and </a:t>
            </a:r>
            <a:r>
              <a:rPr lang="en-US" dirty="0" err="1" smtClean="0">
                <a:latin typeface="Arial" charset="0"/>
                <a:ea typeface="ＭＳ Ｐゴシック" charset="0"/>
                <a:cs typeface="ＭＳ Ｐゴシック" charset="0"/>
              </a:rPr>
              <a:t>WindowDiff</a:t>
            </a:r>
            <a:endParaRPr lang="en-US" dirty="0">
              <a:latin typeface="Arial" charset="0"/>
              <a:ea typeface="ＭＳ Ｐゴシック" charset="0"/>
              <a:cs typeface="ＭＳ Ｐゴシック" charset="0"/>
            </a:endParaRPr>
          </a:p>
        </p:txBody>
      </p:sp>
      <p:sp>
        <p:nvSpPr>
          <p:cNvPr id="117762" name="Content Placeholder 2"/>
          <p:cNvSpPr>
            <a:spLocks noGrp="1"/>
          </p:cNvSpPr>
          <p:nvPr>
            <p:ph idx="1"/>
          </p:nvPr>
        </p:nvSpPr>
        <p:spPr/>
        <p:txBody>
          <a:bodyPr/>
          <a:lstStyle/>
          <a:p>
            <a:pPr eaLnBrk="1" hangingPunct="1"/>
            <a:r>
              <a:rPr lang="en-US" sz="2000" dirty="0" smtClean="0">
                <a:latin typeface="Arial" charset="0"/>
                <a:ea typeface="ＭＳ Ｐゴシック" charset="0"/>
                <a:cs typeface="ＭＳ Ｐゴシック" charset="0"/>
              </a:rPr>
              <a:t>Take a </a:t>
            </a:r>
            <a:r>
              <a:rPr lang="en-US" sz="2000" dirty="0">
                <a:latin typeface="Arial" charset="0"/>
                <a:ea typeface="ＭＳ Ｐゴシック" charset="0"/>
                <a:cs typeface="ＭＳ Ｐゴシック" charset="0"/>
              </a:rPr>
              <a:t>sliding window </a:t>
            </a:r>
            <a:r>
              <a:rPr lang="en-US" sz="2000" dirty="0" smtClean="0">
                <a:latin typeface="Arial" charset="0"/>
                <a:ea typeface="ＭＳ Ｐゴシック" charset="0"/>
                <a:cs typeface="ＭＳ Ｐゴシック" charset="0"/>
              </a:rPr>
              <a:t> (half </a:t>
            </a:r>
            <a:r>
              <a:rPr lang="en-US" sz="2000" dirty="0">
                <a:latin typeface="Arial" charset="0"/>
                <a:ea typeface="ＭＳ Ｐゴシック" charset="0"/>
                <a:cs typeface="ＭＳ Ｐゴシック" charset="0"/>
              </a:rPr>
              <a:t>the average reference segment </a:t>
            </a:r>
            <a:r>
              <a:rPr lang="en-US" sz="2000" dirty="0" smtClean="0">
                <a:latin typeface="Arial" charset="0"/>
                <a:ea typeface="ＭＳ Ｐゴシック" charset="0"/>
                <a:cs typeface="ＭＳ Ｐゴシック" charset="0"/>
              </a:rPr>
              <a:t>size)</a:t>
            </a:r>
            <a:endParaRPr lang="en-US" sz="2000" dirty="0">
              <a:latin typeface="Arial" charset="0"/>
              <a:ea typeface="ＭＳ Ｐゴシック" charset="0"/>
              <a:cs typeface="ＭＳ Ｐゴシック" charset="0"/>
            </a:endParaRPr>
          </a:p>
          <a:p>
            <a:pPr eaLnBrk="1" hangingPunct="1"/>
            <a:r>
              <a:rPr lang="en-US" sz="2000" dirty="0" smtClean="0">
                <a:latin typeface="Arial" charset="0"/>
                <a:ea typeface="ＭＳ Ｐゴシック" charset="0"/>
                <a:cs typeface="ＭＳ Ｐゴシック" charset="0"/>
              </a:rPr>
              <a:t>One black </a:t>
            </a:r>
            <a:r>
              <a:rPr lang="en-US" sz="2000" dirty="0">
                <a:latin typeface="Arial" charset="0"/>
                <a:ea typeface="ＭＳ Ｐゴシック" charset="0"/>
                <a:cs typeface="ＭＳ Ｐゴシック" charset="0"/>
              </a:rPr>
              <a:t>mark against the hypothesis segmentation, where it differs from the reference (mistakes closer to reference boundaries appear in fewer windows, and are thus penalized less</a:t>
            </a:r>
            <a:r>
              <a:rPr lang="en-US" sz="2000" dirty="0" smtClean="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dirty="0">
              <a:latin typeface="Arial" charset="0"/>
              <a:ea typeface="ＭＳ Ｐゴシック" charset="0"/>
              <a:cs typeface="ＭＳ Ｐゴシック" charset="0"/>
            </a:endParaRPr>
          </a:p>
          <a:p>
            <a:pPr eaLnBrk="1" hangingPunct="1">
              <a:buFont typeface="Wingdings" charset="0"/>
              <a:buNone/>
            </a:pPr>
            <a:endParaRPr lang="en-US" i="1" dirty="0">
              <a:latin typeface="Arial" charset="0"/>
              <a:ea typeface="ＭＳ Ｐゴシック" charset="0"/>
              <a:cs typeface="ＭＳ Ｐゴシック" charset="0"/>
            </a:endParaRPr>
          </a:p>
          <a:p>
            <a:pPr eaLnBrk="1" hangingPunct="1">
              <a:buFont typeface="Wingdings" charset="0"/>
              <a:buNone/>
            </a:pPr>
            <a:endParaRPr lang="en-US" i="1" dirty="0">
              <a:latin typeface="Arial" charset="0"/>
              <a:ea typeface="ＭＳ Ｐゴシック" charset="0"/>
              <a:cs typeface="ＭＳ Ｐゴシック" charset="0"/>
            </a:endParaRPr>
          </a:p>
          <a:p>
            <a:pPr eaLnBrk="1" hangingPunct="1">
              <a:buFont typeface="Wingdings" charset="0"/>
              <a:buNone/>
            </a:pPr>
            <a:endParaRPr lang="en-US" i="1"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11776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0"/>
            <a:ext cx="80518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Results on TV shows</a:t>
            </a:r>
          </a:p>
        </p:txBody>
      </p:sp>
      <p:sp>
        <p:nvSpPr>
          <p:cNvPr id="124930" name="Content Placeholder 2"/>
          <p:cNvSpPr>
            <a:spLocks noGrp="1"/>
          </p:cNvSpPr>
          <p:nvPr>
            <p:ph idx="1"/>
          </p:nvPr>
        </p:nvSpPr>
        <p:spPr>
          <a:xfrm>
            <a:off x="381000" y="1524000"/>
            <a:ext cx="8229600" cy="4876800"/>
          </a:xfrm>
        </p:spPr>
        <p:txBody>
          <a:bodyPr/>
          <a:lstStyle/>
          <a:p>
            <a:pPr eaLnBrk="1" hangingPunct="1"/>
            <a:r>
              <a:rPr lang="en-US" sz="2000">
                <a:latin typeface="Arial" charset="0"/>
                <a:ea typeface="ＭＳ Ｐゴシック" charset="0"/>
                <a:cs typeface="ＭＳ Ｐゴシック" charset="0"/>
              </a:rPr>
              <a:t>Data: Closed captions for 13 tv shows (News, talk shows, documentaries, lifestyle shows)</a:t>
            </a:r>
          </a:p>
          <a:p>
            <a:pPr eaLnBrk="1" hangingPunct="1"/>
            <a:r>
              <a:rPr lang="en-US" sz="2000">
                <a:latin typeface="Arial" charset="0"/>
                <a:ea typeface="ＭＳ Ｐゴシック" charset="0"/>
                <a:cs typeface="ＭＳ Ｐゴシック" charset="0"/>
              </a:rPr>
              <a:t>5 annotators manually marked up major and minor boundaries, using 1-5 rating scale</a:t>
            </a:r>
          </a:p>
          <a:p>
            <a:pPr eaLnBrk="1" hangingPunct="1"/>
            <a:r>
              <a:rPr lang="en-US" sz="2000">
                <a:latin typeface="Arial" charset="0"/>
                <a:ea typeface="ＭＳ Ｐゴシック" charset="0"/>
                <a:cs typeface="ＭＳ Ｐゴシック" charset="0"/>
              </a:rPr>
              <a:t>As expected, IAA is low, so we create a reference annotation</a:t>
            </a:r>
          </a:p>
        </p:txBody>
      </p:sp>
      <p:pic>
        <p:nvPicPr>
          <p:cNvPr id="1249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276600"/>
            <a:ext cx="4445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387133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TV show closed-captions: inter-annotator agreement on segmentation</a:t>
            </a:r>
          </a:p>
        </p:txBody>
      </p:sp>
      <p:sp>
        <p:nvSpPr>
          <p:cNvPr id="125954" name="Content Placeholder 2"/>
          <p:cNvSpPr>
            <a:spLocks noGrp="1"/>
          </p:cNvSpPr>
          <p:nvPr>
            <p:ph idx="1"/>
          </p:nvPr>
        </p:nvSpPr>
        <p:spPr>
          <a:xfrm>
            <a:off x="381000" y="1524000"/>
            <a:ext cx="8229600" cy="4876800"/>
          </a:xfrm>
        </p:spPr>
        <p:txBody>
          <a:bodyPr/>
          <a:lstStyle/>
          <a:p>
            <a:pPr eaLnBrk="1" hangingPunct="1"/>
            <a:r>
              <a:rPr lang="en-US" i="1">
                <a:latin typeface="Arial" charset="0"/>
                <a:ea typeface="ＭＳ Ｐゴシック" charset="0"/>
                <a:cs typeface="ＭＳ Ｐゴシック" charset="0"/>
              </a:rPr>
              <a:t>Pk</a:t>
            </a:r>
            <a:r>
              <a:rPr lang="en-US">
                <a:latin typeface="Arial" charset="0"/>
                <a:ea typeface="ＭＳ Ｐゴシック" charset="0"/>
                <a:cs typeface="ＭＳ Ｐゴシック" charset="0"/>
              </a:rPr>
              <a:t> values between pairs of annotators: all boundaries and </a:t>
            </a:r>
            <a:r>
              <a:rPr lang="en-US" i="1">
                <a:latin typeface="Arial" charset="0"/>
                <a:ea typeface="ＭＳ Ｐゴシック" charset="0"/>
                <a:cs typeface="ＭＳ Ｐゴシック" charset="0"/>
              </a:rPr>
              <a:t>major boundaries</a:t>
            </a:r>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Note that matrix is asymmetrical</a:t>
            </a:r>
          </a:p>
        </p:txBody>
      </p:sp>
      <p:graphicFrame>
        <p:nvGraphicFramePr>
          <p:cNvPr id="125955" name="Object 2"/>
          <p:cNvGraphicFramePr>
            <a:graphicFrameLocks noChangeAspect="1"/>
          </p:cNvGraphicFramePr>
          <p:nvPr/>
        </p:nvGraphicFramePr>
        <p:xfrm>
          <a:off x="381000" y="2438400"/>
          <a:ext cx="10512425" cy="4191000"/>
        </p:xfrm>
        <a:graphic>
          <a:graphicData uri="http://schemas.openxmlformats.org/presentationml/2006/ole">
            <mc:AlternateContent xmlns:mc="http://schemas.openxmlformats.org/markup-compatibility/2006">
              <mc:Choice xmlns:v="urn:schemas-microsoft-com:vml" Requires="v">
                <p:oleObj spid="_x0000_s128145" name="Document" r:id="rId4" imgW="23314286" imgH="9295238" progId="Word.Document.12">
                  <p:embed/>
                </p:oleObj>
              </mc:Choice>
              <mc:Fallback>
                <p:oleObj name="Document" r:id="rId4" imgW="23314286" imgH="9295238" progId="Word.Document.12">
                  <p:embed/>
                  <p:pic>
                    <p:nvPicPr>
                      <p:cNvPr id="0" name="Picture 1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438400"/>
                        <a:ext cx="105124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9217840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for Text Segmentation (</a:t>
            </a:r>
            <a:r>
              <a:rPr lang="en-US" dirty="0" err="1" smtClean="0"/>
              <a:t>Graphy</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a:t> </a:t>
            </a:r>
            <a:r>
              <a:rPr lang="en-US" dirty="0" smtClean="0"/>
              <a:t> </a:t>
            </a:r>
            <a:r>
              <a:rPr lang="en-US" b="1" dirty="0" smtClean="0"/>
              <a:t>Pseudo-Document Set</a:t>
            </a:r>
            <a:endParaRPr lang="en-US" b="1" dirty="0"/>
          </a:p>
          <a:p>
            <a:r>
              <a:rPr lang="en-US" dirty="0" smtClean="0"/>
              <a:t>185 </a:t>
            </a:r>
            <a:r>
              <a:rPr lang="en-US" dirty="0"/>
              <a:t>documents each containing 20 Concatenated </a:t>
            </a:r>
            <a:r>
              <a:rPr lang="en-US" i="1" dirty="0"/>
              <a:t>New York Times</a:t>
            </a:r>
            <a:r>
              <a:rPr lang="en-US" dirty="0"/>
              <a:t> articles</a:t>
            </a:r>
          </a:p>
          <a:p>
            <a:r>
              <a:rPr lang="en-US" dirty="0"/>
              <a:t>Number of boundaries not specified to </a:t>
            </a:r>
            <a:r>
              <a:rPr lang="en-US" dirty="0" smtClean="0"/>
              <a:t>systems</a:t>
            </a:r>
          </a:p>
          <a:p>
            <a:endParaRPr lang="en-US" dirty="0" smtClean="0"/>
          </a:p>
          <a:p>
            <a:endParaRPr lang="en-US" dirty="0"/>
          </a:p>
          <a:p>
            <a:endParaRPr lang="en-US" dirty="0" smtClean="0"/>
          </a:p>
          <a:p>
            <a:endParaRPr lang="en-US" dirty="0"/>
          </a:p>
          <a:p>
            <a:endParaRPr lang="en-US" dirty="0" smtClean="0"/>
          </a:p>
          <a:p>
            <a:pPr marL="0" indent="0">
              <a:buNone/>
            </a:pPr>
            <a:r>
              <a:rPr lang="en-US" b="1" dirty="0" smtClean="0"/>
              <a:t>  TV Show closed captions</a:t>
            </a:r>
          </a:p>
          <a:p>
            <a:endParaRPr lang="en-US" dirty="0"/>
          </a:p>
          <a:p>
            <a:endParaRPr lang="en-US" dirty="0"/>
          </a:p>
        </p:txBody>
      </p:sp>
      <p:pic>
        <p:nvPicPr>
          <p:cNvPr id="4" name="Picture 3" descr="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362200"/>
            <a:ext cx="8235147" cy="1341031"/>
          </a:xfrm>
          <a:prstGeom prst="rect">
            <a:avLst/>
          </a:prstGeom>
        </p:spPr>
      </p:pic>
      <p:pic>
        <p:nvPicPr>
          <p:cNvPr id="5" name="Picture 4" descr="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343400"/>
            <a:ext cx="8082757" cy="1554376"/>
          </a:xfrm>
          <a:prstGeom prst="rect">
            <a:avLst/>
          </a:prstGeom>
        </p:spPr>
      </p:pic>
    </p:spTree>
    <p:extLst>
      <p:ext uri="{BB962C8B-B14F-4D97-AF65-F5344CB8AC3E}">
        <p14:creationId xmlns:p14="http://schemas.microsoft.com/office/powerpoint/2010/main" val="91341613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What </a:t>
            </a:r>
            <a:r>
              <a:rPr lang="en-US" dirty="0" smtClean="0">
                <a:latin typeface="Arial" charset="0"/>
                <a:ea typeface="ＭＳ Ｐゴシック" charset="0"/>
                <a:cs typeface="ＭＳ Ｐゴシック" charset="0"/>
              </a:rPr>
              <a:t>did </a:t>
            </a:r>
            <a:r>
              <a:rPr lang="en-US" dirty="0">
                <a:latin typeface="Arial" charset="0"/>
                <a:ea typeface="ＭＳ Ｐゴシック" charset="0"/>
                <a:cs typeface="ＭＳ Ｐゴシック" charset="0"/>
              </a:rPr>
              <a:t>we </a:t>
            </a:r>
            <a:r>
              <a:rPr lang="en-US" dirty="0" smtClean="0">
                <a:latin typeface="Arial" charset="0"/>
                <a:ea typeface="ＭＳ Ｐゴシック" charset="0"/>
                <a:cs typeface="ＭＳ Ｐゴシック" charset="0"/>
              </a:rPr>
              <a:t>learn?</a:t>
            </a:r>
            <a:endParaRPr lang="en-US" dirty="0">
              <a:latin typeface="Arial" charset="0"/>
              <a:ea typeface="ＭＳ Ｐゴシック" charset="0"/>
              <a:cs typeface="ＭＳ Ｐゴシック" charset="0"/>
            </a:endParaRPr>
          </a:p>
        </p:txBody>
      </p:sp>
      <p:sp>
        <p:nvSpPr>
          <p:cNvPr id="81922" name="Rectangle 3"/>
          <p:cNvSpPr>
            <a:spLocks noGrp="1" noChangeArrowheads="1"/>
          </p:cNvSpPr>
          <p:nvPr>
            <p:ph type="body" idx="1"/>
          </p:nvPr>
        </p:nvSpPr>
        <p:spPr>
          <a:xfrm>
            <a:off x="381000" y="1219200"/>
            <a:ext cx="8229600" cy="5105400"/>
          </a:xfrm>
        </p:spPr>
        <p:txBody>
          <a:bodyPr/>
          <a:lstStyle/>
          <a:p>
            <a:pPr marL="228600" indent="-228600" eaLnBrk="1" hangingPunct="1">
              <a:buFont typeface="Wingdings" charset="0"/>
              <a:buNone/>
            </a:pPr>
            <a:r>
              <a:rPr lang="en-US" sz="2000" b="1">
                <a:latin typeface="Arial" charset="0"/>
                <a:ea typeface="ＭＳ Ｐゴシック" charset="0"/>
                <a:cs typeface="ＭＳ Ｐゴシック" charset="0"/>
              </a:rPr>
              <a:t>Initial findings</a:t>
            </a:r>
          </a:p>
          <a:p>
            <a:pPr marL="228600" indent="-228600" eaLnBrk="1" hangingPunct="1"/>
            <a:r>
              <a:rPr lang="en-US" sz="2000">
                <a:latin typeface="Arial" charset="0"/>
                <a:ea typeface="ＭＳ Ｐゴシック" charset="0"/>
                <a:cs typeface="ＭＳ Ｐゴシック" charset="0"/>
              </a:rPr>
              <a:t>Graphs constructed from RIs do seem to help segmentation</a:t>
            </a:r>
          </a:p>
          <a:p>
            <a:pPr marL="228600" indent="-228600" eaLnBrk="1" hangingPunct="1"/>
            <a:r>
              <a:rPr lang="en-US" sz="2000">
                <a:latin typeface="Arial" charset="0"/>
                <a:ea typeface="ＭＳ Ｐゴシック" charset="0"/>
                <a:cs typeface="ＭＳ Ｐゴシック" charset="0"/>
              </a:rPr>
              <a:t>Semantic relatedness with reinforcement from neighboring terms</a:t>
            </a:r>
          </a:p>
          <a:p>
            <a:pPr marL="228600" indent="-228600" eaLnBrk="1" hangingPunct="1"/>
            <a:r>
              <a:rPr lang="en-US" sz="2000">
                <a:latin typeface="Arial" charset="0"/>
                <a:ea typeface="ＭＳ Ｐゴシック" charset="0"/>
                <a:cs typeface="ＭＳ Ｐゴシック" charset="0"/>
              </a:rPr>
              <a:t>Works decently on </a:t>
            </a:r>
            <a:r>
              <a:rPr lang="ja-JP" altLang="en-US" sz="2000">
                <a:latin typeface="Arial" charset="0"/>
                <a:ea typeface="ＭＳ Ｐゴシック" charset="0"/>
                <a:cs typeface="ＭＳ Ｐゴシック" charset="0"/>
              </a:rPr>
              <a:t>“</a:t>
            </a:r>
            <a:r>
              <a:rPr lang="en-US" altLang="ja-JP" sz="2000">
                <a:latin typeface="Arial" charset="0"/>
                <a:ea typeface="ＭＳ Ｐゴシック" charset="0"/>
                <a:cs typeface="ＭＳ Ｐゴシック" charset="0"/>
              </a:rPr>
              <a:t>noisy</a:t>
            </a:r>
            <a:r>
              <a:rPr lang="ja-JP" altLang="en-US" sz="2000">
                <a:latin typeface="Arial" charset="0"/>
                <a:ea typeface="ＭＳ Ｐゴシック" charset="0"/>
                <a:cs typeface="ＭＳ Ｐゴシック" charset="0"/>
              </a:rPr>
              <a:t>”</a:t>
            </a:r>
            <a:r>
              <a:rPr lang="en-US" altLang="ja-JP" sz="2000">
                <a:latin typeface="Arial" charset="0"/>
                <a:ea typeface="ＭＳ Ｐゴシック" charset="0"/>
                <a:cs typeface="ＭＳ Ｐゴシック" charset="0"/>
              </a:rPr>
              <a:t> material, such as TV shows</a:t>
            </a:r>
          </a:p>
          <a:p>
            <a:pPr marL="228600" indent="-228600" eaLnBrk="1" hangingPunct="1"/>
            <a:r>
              <a:rPr lang="en-US" sz="2000">
                <a:latin typeface="Arial" charset="0"/>
                <a:ea typeface="ＭＳ Ｐゴシック" charset="0"/>
                <a:cs typeface="ＭＳ Ｐゴシック" charset="0"/>
              </a:rPr>
              <a:t>Doesn't</a:t>
            </a:r>
            <a:r>
              <a:rPr lang="ja-JP" altLang="en-US" sz="2000">
                <a:latin typeface="Arial" charset="0"/>
                <a:ea typeface="ＭＳ Ｐゴシック" charset="0"/>
                <a:cs typeface="ＭＳ Ｐゴシック" charset="0"/>
              </a:rPr>
              <a:t>’</a:t>
            </a:r>
            <a:r>
              <a:rPr lang="en-US" altLang="ja-JP" sz="2000">
                <a:latin typeface="Arial" charset="0"/>
                <a:ea typeface="ＭＳ Ｐゴシック" charset="0"/>
                <a:cs typeface="ＭＳ Ｐゴシック" charset="0"/>
              </a:rPr>
              <a:t>t require any training; however, there are lots of parameters to play with (and we have started exploring training to optimize them)</a:t>
            </a:r>
          </a:p>
          <a:p>
            <a:pPr marL="228600" indent="-228600" eaLnBrk="1" hangingPunct="1">
              <a:buFont typeface="Wingdings" charset="0"/>
              <a:buNone/>
            </a:pPr>
            <a:r>
              <a:rPr lang="en-US" sz="2000" b="1">
                <a:latin typeface="Arial" charset="0"/>
                <a:ea typeface="ＭＳ Ｐゴシック" charset="0"/>
                <a:cs typeface="ＭＳ Ｐゴシック" charset="0"/>
              </a:rPr>
              <a:t>Yet to be done</a:t>
            </a:r>
          </a:p>
          <a:p>
            <a:pPr marL="228600" indent="-228600" eaLnBrk="1" hangingPunct="1"/>
            <a:r>
              <a:rPr lang="en-US" sz="2000">
                <a:latin typeface="Arial" charset="0"/>
                <a:ea typeface="ＭＳ Ｐゴシック" charset="0"/>
                <a:cs typeface="ＭＳ Ｐゴシック" charset="0"/>
              </a:rPr>
              <a:t>Try community detection to segment a graph, or learn boundary detection through various graph features</a:t>
            </a:r>
          </a:p>
          <a:p>
            <a:pPr marL="228600" indent="-228600" eaLnBrk="1" hangingPunct="1"/>
            <a:r>
              <a:rPr lang="en-US" sz="2000">
                <a:latin typeface="Arial" charset="0"/>
                <a:ea typeface="ＭＳ Ｐゴシック" charset="0"/>
                <a:cs typeface="ＭＳ Ｐゴシック" charset="0"/>
              </a:rPr>
              <a:t>Try to use the graphs for more complex segmentation tasks, such as hierarchical segmentation; community structure in a graph might reflect hierarchical organization of discourse</a:t>
            </a:r>
          </a:p>
          <a:p>
            <a:pPr marL="228600" indent="-228600" eaLnBrk="1" hangingPunct="1"/>
            <a:r>
              <a:rPr lang="en-US" sz="2000">
                <a:latin typeface="Arial" charset="0"/>
                <a:ea typeface="ＭＳ Ｐゴシック" charset="0"/>
                <a:cs typeface="ＭＳ Ｐゴシック" charset="0"/>
              </a:rPr>
              <a:t>Try to find the most </a:t>
            </a:r>
            <a:r>
              <a:rPr lang="ja-JP" altLang="en-US" sz="2000">
                <a:latin typeface="Arial" charset="0"/>
                <a:ea typeface="ＭＳ Ｐゴシック" charset="0"/>
                <a:cs typeface="ＭＳ Ｐゴシック" charset="0"/>
              </a:rPr>
              <a:t>“</a:t>
            </a:r>
            <a:r>
              <a:rPr lang="en-US" altLang="ja-JP" sz="2000">
                <a:latin typeface="Arial" charset="0"/>
                <a:ea typeface="ＭＳ Ｐゴシック" charset="0"/>
                <a:cs typeface="ＭＳ Ｐゴシック" charset="0"/>
              </a:rPr>
              <a:t>central</a:t>
            </a:r>
            <a:r>
              <a:rPr lang="ja-JP" altLang="en-US" sz="2000">
                <a:latin typeface="Arial" charset="0"/>
                <a:ea typeface="ＭＳ Ｐゴシック" charset="0"/>
                <a:cs typeface="ＭＳ Ｐゴシック" charset="0"/>
              </a:rPr>
              <a:t>”</a:t>
            </a:r>
            <a:r>
              <a:rPr lang="en-US" altLang="ja-JP" sz="2000">
                <a:latin typeface="Arial" charset="0"/>
                <a:ea typeface="ＭＳ Ｐゴシック" charset="0"/>
                <a:cs typeface="ＭＳ Ｐゴシック" charset="0"/>
              </a:rPr>
              <a:t> terms in a subgraph, to use as segment labels</a:t>
            </a:r>
          </a:p>
          <a:p>
            <a:pPr marL="228600" indent="-228600" eaLnBrk="1" hangingPunct="1"/>
            <a:endParaRPr lang="en-US" sz="2000">
              <a:latin typeface="Arial" charset="0"/>
              <a:ea typeface="ＭＳ Ｐゴシック" charset="0"/>
              <a:cs typeface="ＭＳ Ｐゴシック" charset="0"/>
            </a:endParaRPr>
          </a:p>
        </p:txBody>
      </p:sp>
    </p:spTree>
    <p:extLst>
      <p:ext uri="{BB962C8B-B14F-4D97-AF65-F5344CB8AC3E}">
        <p14:creationId xmlns:p14="http://schemas.microsoft.com/office/powerpoint/2010/main" val="57596974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US" dirty="0" smtClean="0">
                <a:latin typeface="Arial" charset="0"/>
                <a:ea typeface="ＭＳ Ｐゴシック" charset="0"/>
                <a:cs typeface="ＭＳ Ｐゴシック" charset="0"/>
              </a:rPr>
              <a:t>Evaluation Metrics: A User </a:t>
            </a:r>
            <a:r>
              <a:rPr lang="en-US" dirty="0">
                <a:latin typeface="Arial" charset="0"/>
                <a:ea typeface="ＭＳ Ｐゴシック" charset="0"/>
                <a:cs typeface="ＭＳ Ｐゴシック" charset="0"/>
              </a:rPr>
              <a:t>Perspective</a:t>
            </a:r>
          </a:p>
        </p:txBody>
      </p:sp>
      <p:sp>
        <p:nvSpPr>
          <p:cNvPr id="119810" name="Content Placeholder 2"/>
          <p:cNvSpPr>
            <a:spLocks noGrp="1"/>
          </p:cNvSpPr>
          <p:nvPr>
            <p:ph idx="1"/>
          </p:nvPr>
        </p:nvSpPr>
        <p:spPr/>
        <p:txBody>
          <a:bodyPr/>
          <a:lstStyle/>
          <a:p>
            <a:pPr marL="0" indent="0">
              <a:buNone/>
            </a:pP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Clips can start or end too early, Harder than it looks</a:t>
            </a:r>
          </a:p>
          <a:p>
            <a:r>
              <a:rPr lang="en-US" dirty="0">
                <a:latin typeface="Arial" charset="0"/>
                <a:ea typeface="ＭＳ Ｐゴシック" charset="0"/>
                <a:cs typeface="ＭＳ Ｐゴシック" charset="0"/>
              </a:rPr>
              <a:t>4 Error types</a:t>
            </a:r>
          </a:p>
          <a:p>
            <a:pPr lvl="1"/>
            <a:r>
              <a:rPr lang="en-US" sz="1800" dirty="0">
                <a:latin typeface="Arial" charset="0"/>
                <a:ea typeface="ＭＳ Ｐゴシック" charset="0"/>
              </a:rPr>
              <a:t>Clips Starts too Late  (Really Bad!)</a:t>
            </a:r>
          </a:p>
          <a:p>
            <a:pPr lvl="1"/>
            <a:r>
              <a:rPr lang="en-US" sz="1800" dirty="0">
                <a:latin typeface="Arial" charset="0"/>
                <a:ea typeface="ＭＳ Ｐゴシック" charset="0"/>
              </a:rPr>
              <a:t>Clip Ends too Early    (Really Bad!)</a:t>
            </a:r>
          </a:p>
          <a:p>
            <a:pPr lvl="1"/>
            <a:r>
              <a:rPr lang="en-US" sz="1800" dirty="0">
                <a:latin typeface="Arial" charset="0"/>
                <a:ea typeface="ＭＳ Ｐゴシック" charset="0"/>
              </a:rPr>
              <a:t>Clip Starts too </a:t>
            </a:r>
            <a:r>
              <a:rPr lang="en-US" sz="1800" dirty="0" smtClean="0">
                <a:latin typeface="Arial" charset="0"/>
                <a:ea typeface="ＭＳ Ｐゴシック" charset="0"/>
              </a:rPr>
              <a:t>Early</a:t>
            </a:r>
            <a:endParaRPr lang="en-US" sz="1800" dirty="0">
              <a:latin typeface="Arial" charset="0"/>
              <a:ea typeface="ＭＳ Ｐゴシック" charset="0"/>
            </a:endParaRPr>
          </a:p>
          <a:p>
            <a:pPr lvl="1"/>
            <a:r>
              <a:rPr lang="en-US" sz="1800" dirty="0">
                <a:latin typeface="Arial" charset="0"/>
                <a:ea typeface="ＭＳ Ｐゴシック" charset="0"/>
              </a:rPr>
              <a:t>Clip Ends too </a:t>
            </a:r>
            <a:r>
              <a:rPr lang="en-US" sz="1800" dirty="0" smtClean="0">
                <a:latin typeface="Arial" charset="0"/>
                <a:ea typeface="ＭＳ Ｐゴシック" charset="0"/>
              </a:rPr>
              <a:t>Late</a:t>
            </a:r>
            <a:endParaRPr lang="en-US" sz="1800" dirty="0">
              <a:latin typeface="Arial" charset="0"/>
              <a:ea typeface="ＭＳ Ｐゴシック" charset="0"/>
            </a:endParaRPr>
          </a:p>
          <a:p>
            <a:endParaRPr lang="en-US" dirty="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Methodology:</a:t>
            </a:r>
            <a:r>
              <a:rPr lang="en-US" dirty="0" smtClean="0">
                <a:latin typeface="Arial" charset="0"/>
                <a:ea typeface="ＭＳ Ｐゴシック" charset="0"/>
                <a:cs typeface="ＭＳ Ｐゴシック" charset="0"/>
              </a:rPr>
              <a:t> We </a:t>
            </a:r>
            <a:r>
              <a:rPr lang="en-US" dirty="0">
                <a:latin typeface="Arial" charset="0"/>
                <a:ea typeface="ＭＳ Ｐゴシック" charset="0"/>
                <a:cs typeface="ＭＳ Ｐゴシック" charset="0"/>
              </a:rPr>
              <a:t>align the reference and hypothesis alignment and compute all 4 error percentages based on a tolerance threshold</a:t>
            </a:r>
          </a:p>
          <a:p>
            <a:pPr lvl="1"/>
            <a:r>
              <a:rPr lang="en-US" sz="1800" dirty="0">
                <a:latin typeface="Arial" charset="0"/>
                <a:ea typeface="ＭＳ Ｐゴシック" charset="0"/>
              </a:rPr>
              <a:t>Ignore </a:t>
            </a:r>
            <a:r>
              <a:rPr lang="en-US" sz="1800" dirty="0" smtClean="0">
                <a:latin typeface="Arial" charset="0"/>
                <a:ea typeface="ＭＳ Ｐゴシック" charset="0"/>
              </a:rPr>
              <a:t>Teasers, intro etc.</a:t>
            </a:r>
          </a:p>
          <a:p>
            <a:pPr lvl="1"/>
            <a:r>
              <a:rPr lang="en-US" sz="1800" dirty="0" smtClean="0">
                <a:latin typeface="Arial" charset="0"/>
                <a:ea typeface="ＭＳ Ｐゴシック" charset="0"/>
              </a:rPr>
              <a:t>Duplicate Detection</a:t>
            </a:r>
            <a:endParaRPr lang="en-US" sz="1800" dirty="0">
              <a:latin typeface="Arial" charset="0"/>
              <a:ea typeface="ＭＳ Ｐゴシック" charset="0"/>
            </a:endParaRPr>
          </a:p>
          <a:p>
            <a:pPr lvl="1"/>
            <a:r>
              <a:rPr lang="en-US" sz="1800" dirty="0">
                <a:latin typeface="Arial" charset="0"/>
                <a:ea typeface="ＭＳ Ｐゴシック" charset="0"/>
              </a:rPr>
              <a:t>Add Buffering</a:t>
            </a:r>
          </a:p>
          <a:p>
            <a:pPr lvl="1"/>
            <a:r>
              <a:rPr lang="en-US" sz="1800" dirty="0" smtClean="0">
                <a:latin typeface="Arial" charset="0"/>
                <a:ea typeface="ＭＳ Ｐゴシック" charset="0"/>
              </a:rPr>
              <a:t>Minimum Clip Length</a:t>
            </a:r>
            <a:endParaRPr lang="en-US" sz="1800" dirty="0">
              <a:latin typeface="Arial" charset="0"/>
              <a:ea typeface="ＭＳ Ｐゴシック" charset="0"/>
            </a:endParaRPr>
          </a:p>
          <a:p>
            <a:pPr lvl="1"/>
            <a:endParaRPr lang="en-US" dirty="0">
              <a:latin typeface="Arial" charset="0"/>
              <a:ea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5217604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dirty="0">
                <a:latin typeface="Arial" charset="0"/>
                <a:ea typeface="ＭＳ Ｐゴシック" charset="0"/>
                <a:cs typeface="ＭＳ Ｐゴシック" charset="0"/>
              </a:rPr>
              <a:t>Segmentation Results </a:t>
            </a:r>
          </a:p>
        </p:txBody>
      </p:sp>
      <p:sp>
        <p:nvSpPr>
          <p:cNvPr id="129026" name="Content Placeholder 2"/>
          <p:cNvSpPr>
            <a:spLocks noGrp="1"/>
          </p:cNvSpPr>
          <p:nvPr>
            <p:ph idx="1"/>
          </p:nvPr>
        </p:nvSpPr>
        <p:spPr/>
        <p:txBody>
          <a:bodyPr/>
          <a:lstStyle/>
          <a:p>
            <a:r>
              <a:rPr lang="en-US" dirty="0" smtClean="0">
                <a:latin typeface="Arial" charset="0"/>
                <a:ea typeface="ＭＳ Ｐゴシック" charset="0"/>
                <a:cs typeface="ＭＳ Ｐゴシック" charset="0"/>
              </a:rPr>
              <a:t>Entertainment News (E! News versus Access Hollywood)</a:t>
            </a:r>
          </a:p>
          <a:p>
            <a:endParaRPr lang="en-US" dirty="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pic>
        <p:nvPicPr>
          <p:cNvPr id="3" name="Picture 2" descr="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4343400"/>
            <a:ext cx="6096000" cy="2139004"/>
          </a:xfrm>
          <a:prstGeom prst="rect">
            <a:avLst/>
          </a:prstGeom>
        </p:spPr>
      </p:pic>
      <p:pic>
        <p:nvPicPr>
          <p:cNvPr id="4" name="Picture 3" descr="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752600"/>
            <a:ext cx="6036643" cy="213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atin typeface="Arial" charset="0"/>
                <a:ea typeface="ＭＳ Ｐゴシック" charset="0"/>
                <a:cs typeface="ＭＳ Ｐゴシック" charset="0"/>
              </a:rPr>
              <a:t>Video Segmentation, if Solved …</a:t>
            </a:r>
          </a:p>
        </p:txBody>
      </p:sp>
      <p:sp>
        <p:nvSpPr>
          <p:cNvPr id="25602" name="Content Placeholder 2"/>
          <p:cNvSpPr>
            <a:spLocks noGrp="1"/>
          </p:cNvSpPr>
          <p:nvPr>
            <p:ph idx="1"/>
          </p:nvPr>
        </p:nvSpPr>
        <p:spPr/>
        <p:txBody>
          <a:bodyPr/>
          <a:lstStyle/>
          <a:p>
            <a:pPr marL="342900" lvl="1" indent="-342900">
              <a:buClr>
                <a:schemeClr val="bg2"/>
              </a:buClr>
              <a:buSzPct val="75000"/>
              <a:buFont typeface="Wingdings" charset="0"/>
              <a:buChar char="n"/>
            </a:pPr>
            <a:r>
              <a:rPr lang="en-US" sz="2000">
                <a:latin typeface="Arial" charset="0"/>
                <a:ea typeface="ＭＳ Ｐゴシック" charset="0"/>
              </a:rPr>
              <a:t>With Context Specificity …</a:t>
            </a:r>
            <a:endParaRPr lang="en-US">
              <a:latin typeface="Arial" charset="0"/>
              <a:ea typeface="ＭＳ Ｐゴシック" charset="0"/>
            </a:endParaRPr>
          </a:p>
          <a:p>
            <a:pPr marL="342900" lvl="1" indent="-342900"/>
            <a:r>
              <a:rPr lang="en-US" sz="2200">
                <a:latin typeface="Arial" charset="0"/>
                <a:ea typeface="ＭＳ Ｐゴシック" charset="0"/>
              </a:rPr>
              <a:t>Football by plays</a:t>
            </a:r>
          </a:p>
          <a:p>
            <a:pPr marL="342900" lvl="1" indent="-342900"/>
            <a:r>
              <a:rPr lang="en-US" sz="2200">
                <a:latin typeface="Arial" charset="0"/>
                <a:ea typeface="ＭＳ Ｐゴシック" charset="0"/>
              </a:rPr>
              <a:t>News Shows by Topic</a:t>
            </a:r>
          </a:p>
          <a:p>
            <a:pPr marL="342900" lvl="1" indent="-342900"/>
            <a:r>
              <a:rPr lang="en-US" sz="2200">
                <a:latin typeface="Arial" charset="0"/>
                <a:ea typeface="ＭＳ Ｐゴシック" charset="0"/>
              </a:rPr>
              <a:t>Movies by important Scenes</a:t>
            </a:r>
          </a:p>
          <a:p>
            <a:pPr marL="342900" lvl="1" indent="-342900"/>
            <a:r>
              <a:rPr lang="en-US" sz="2200">
                <a:latin typeface="Arial" charset="0"/>
                <a:ea typeface="ＭＳ Ｐゴシック" charset="0"/>
              </a:rPr>
              <a:t>Food shows by Recipe Steps</a:t>
            </a:r>
          </a:p>
          <a:p>
            <a:pPr marL="342900" lvl="1" indent="-342900"/>
            <a:endParaRPr lang="en-US" sz="2200">
              <a:latin typeface="Arial" charset="0"/>
              <a:ea typeface="ＭＳ Ｐゴシック" charset="0"/>
            </a:endParaRPr>
          </a:p>
          <a:p>
            <a:pPr marL="342900" lvl="1" indent="-342900">
              <a:buClr>
                <a:schemeClr val="bg2"/>
              </a:buClr>
              <a:buSzPct val="75000"/>
              <a:buFont typeface="Wingdings" charset="0"/>
              <a:buChar char="n"/>
            </a:pPr>
            <a:r>
              <a:rPr lang="en-US" sz="2000">
                <a:latin typeface="Arial" charset="0"/>
                <a:ea typeface="ＭＳ Ｐゴシック" charset="0"/>
              </a:rPr>
              <a:t>Could Support A Host of Applications …</a:t>
            </a:r>
          </a:p>
          <a:p>
            <a:pPr marL="342900" lvl="1" indent="-342900"/>
            <a:r>
              <a:rPr lang="en-US" sz="2200">
                <a:latin typeface="Arial" charset="0"/>
                <a:ea typeface="ＭＳ Ｐゴシック" charset="0"/>
              </a:rPr>
              <a:t>Personalized Channels (Organized by topics you care about) </a:t>
            </a:r>
          </a:p>
          <a:p>
            <a:pPr marL="342900" lvl="1" indent="-342900"/>
            <a:r>
              <a:rPr lang="en-US" sz="2200">
                <a:latin typeface="Arial" charset="0"/>
                <a:ea typeface="ＭＳ Ｐゴシック" charset="0"/>
              </a:rPr>
              <a:t>Intelligent DVR Navigation/Chaptering</a:t>
            </a:r>
          </a:p>
          <a:p>
            <a:pPr marL="342900" lvl="1" indent="-342900"/>
            <a:r>
              <a:rPr lang="en-US" sz="2200">
                <a:latin typeface="Arial" charset="0"/>
                <a:ea typeface="ＭＳ Ｐゴシック" charset="0"/>
              </a:rPr>
              <a:t>Second Screen Experience (IPad, Mobile …)</a:t>
            </a:r>
          </a:p>
          <a:p>
            <a:pPr marL="342900" lvl="1" indent="-342900"/>
            <a:r>
              <a:rPr lang="en-US" sz="2200">
                <a:latin typeface="Arial" charset="0"/>
                <a:ea typeface="ＭＳ Ｐゴシック" charset="0"/>
              </a:rPr>
              <a:t>TV as Social Experience (Sharing clips, Recommendations) </a:t>
            </a:r>
          </a:p>
          <a:p>
            <a:pPr marL="342900" lvl="1" indent="-342900"/>
            <a:r>
              <a:rPr lang="en-US" sz="2200">
                <a:latin typeface="Arial" charset="0"/>
                <a:ea typeface="ＭＳ Ｐゴシック" charset="0"/>
              </a:rPr>
              <a:t>Targeted Advertising</a:t>
            </a:r>
          </a:p>
          <a:p>
            <a:pPr marL="342900" lvl="1" indent="-342900">
              <a:buFont typeface="Wingdings" charset="0"/>
              <a:buNone/>
            </a:pPr>
            <a:endParaRPr lang="en-US" sz="2200">
              <a:latin typeface="Arial" charset="0"/>
              <a:ea typeface="ＭＳ Ｐゴシック" charset="0"/>
            </a:endParaRPr>
          </a:p>
          <a:p>
            <a:pPr marL="342900" lvl="1" indent="-342900"/>
            <a:endParaRPr lang="en-US" sz="2200">
              <a:latin typeface="Arial" charset="0"/>
              <a:ea typeface="ＭＳ Ｐゴシック" charset="0"/>
            </a:endParaRPr>
          </a:p>
          <a:p>
            <a:pPr marL="342900" lvl="1" indent="-342900"/>
            <a:endParaRPr lang="en-US" sz="2200">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Segmentation Results </a:t>
            </a:r>
            <a:endParaRPr lang="en-US" dirty="0"/>
          </a:p>
        </p:txBody>
      </p:sp>
      <p:sp>
        <p:nvSpPr>
          <p:cNvPr id="3" name="Content Placeholder 2"/>
          <p:cNvSpPr>
            <a:spLocks noGrp="1"/>
          </p:cNvSpPr>
          <p:nvPr>
            <p:ph idx="1"/>
          </p:nvPr>
        </p:nvSpPr>
        <p:spPr/>
        <p:txBody>
          <a:bodyPr/>
          <a:lstStyle/>
          <a:p>
            <a:r>
              <a:rPr lang="en-US" dirty="0">
                <a:latin typeface="Arial" charset="0"/>
                <a:ea typeface="ＭＳ Ｐゴシック" charset="0"/>
                <a:cs typeface="ＭＳ Ｐゴシック" charset="0"/>
              </a:rPr>
              <a:t>Entertainment News (E! News versus Access Hollywood)</a:t>
            </a:r>
          </a:p>
          <a:p>
            <a:pPr marL="0" indent="0">
              <a:buNone/>
            </a:pPr>
            <a:endParaRPr lang="en-US" dirty="0" smtClean="0"/>
          </a:p>
          <a:p>
            <a:pPr marL="0" indent="0">
              <a:buNone/>
            </a:pPr>
            <a:endParaRPr lang="en-US" dirty="0"/>
          </a:p>
        </p:txBody>
      </p:sp>
      <p:pic>
        <p:nvPicPr>
          <p:cNvPr id="5" name="Picture 4" descr="r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752600"/>
            <a:ext cx="6477000" cy="4191000"/>
          </a:xfrm>
          <a:prstGeom prst="rect">
            <a:avLst/>
          </a:prstGeom>
        </p:spPr>
      </p:pic>
    </p:spTree>
    <p:extLst>
      <p:ext uri="{BB962C8B-B14F-4D97-AF65-F5344CB8AC3E}">
        <p14:creationId xmlns:p14="http://schemas.microsoft.com/office/powerpoint/2010/main" val="327819240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ctrTitle"/>
          </p:nvPr>
        </p:nvSpPr>
        <p:spPr/>
        <p:txBody>
          <a:bodyPr/>
          <a:lstStyle/>
          <a:p>
            <a:pPr eaLnBrk="1" hangingPunct="1"/>
            <a:r>
              <a:rPr lang="en-US" dirty="0" smtClean="0">
                <a:latin typeface="Arial" charset="0"/>
                <a:ea typeface="ＭＳ Ｐゴシック" charset="0"/>
                <a:cs typeface="ＭＳ Ｐゴシック" charset="0"/>
              </a:rPr>
              <a:t>Conclusions</a:t>
            </a:r>
            <a:endParaRPr lang="en-US"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25797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p:txBody>
          <a:bodyPr/>
          <a:lstStyle/>
          <a:p>
            <a:r>
              <a:rPr lang="en-US">
                <a:latin typeface="Arial" charset="0"/>
                <a:ea typeface="ＭＳ Ｐゴシック" charset="0"/>
                <a:cs typeface="ＭＳ Ｐゴシック" charset="0"/>
              </a:rPr>
              <a:t>Future Work </a:t>
            </a:r>
            <a:br>
              <a:rPr lang="en-US">
                <a:latin typeface="Arial" charset="0"/>
                <a:ea typeface="ＭＳ Ｐゴシック" charset="0"/>
                <a:cs typeface="ＭＳ Ｐゴシック" charset="0"/>
              </a:rPr>
            </a:br>
            <a:endParaRPr lang="en-US">
              <a:latin typeface="Arial" charset="0"/>
              <a:ea typeface="ＭＳ Ｐゴシック" charset="0"/>
              <a:cs typeface="ＭＳ Ｐゴシック" charset="0"/>
            </a:endParaRPr>
          </a:p>
        </p:txBody>
      </p:sp>
      <p:sp>
        <p:nvSpPr>
          <p:cNvPr id="130050" name="Content Placeholder 2"/>
          <p:cNvSpPr>
            <a:spLocks noGrp="1"/>
          </p:cNvSpPr>
          <p:nvPr>
            <p:ph idx="1"/>
          </p:nvPr>
        </p:nvSpPr>
        <p:spPr/>
        <p:txBody>
          <a:bodyPr/>
          <a:lstStyle/>
          <a:p>
            <a:r>
              <a:rPr lang="en-US" sz="2000">
                <a:latin typeface="Arial" charset="0"/>
                <a:ea typeface="ＭＳ Ｐゴシック" charset="0"/>
                <a:cs typeface="ＭＳ Ｐゴシック" charset="0"/>
              </a:rPr>
              <a:t>Semi Supervised Approach</a:t>
            </a:r>
          </a:p>
          <a:p>
            <a:pPr lvl="1"/>
            <a:r>
              <a:rPr lang="en-US" sz="2000">
                <a:latin typeface="Arial" charset="0"/>
                <a:ea typeface="ＭＳ Ｐゴシック" charset="0"/>
              </a:rPr>
              <a:t>Limited Annotation Data, Lots of Unlabeled Data</a:t>
            </a:r>
          </a:p>
          <a:p>
            <a:pPr lvl="1">
              <a:buFont typeface="Wingdings" charset="0"/>
              <a:buNone/>
            </a:pPr>
            <a:endParaRPr lang="en-US" sz="2000">
              <a:latin typeface="Arial" charset="0"/>
              <a:ea typeface="ＭＳ Ｐゴシック" charset="0"/>
            </a:endParaRPr>
          </a:p>
          <a:p>
            <a:r>
              <a:rPr lang="en-US" sz="2000">
                <a:latin typeface="Arial" charset="0"/>
                <a:ea typeface="ＭＳ Ｐゴシック" charset="0"/>
                <a:cs typeface="ＭＳ Ｐゴシック" charset="0"/>
              </a:rPr>
              <a:t>Multi-Stage Classifier</a:t>
            </a:r>
          </a:p>
          <a:p>
            <a:pPr lvl="1"/>
            <a:r>
              <a:rPr lang="en-US" sz="2000">
                <a:latin typeface="Arial" charset="0"/>
                <a:ea typeface="ＭＳ Ｐゴシック" charset="0"/>
              </a:rPr>
              <a:t>Learn Program Hierarchy </a:t>
            </a:r>
          </a:p>
          <a:p>
            <a:pPr lvl="2"/>
            <a:r>
              <a:rPr lang="en-US" sz="2000">
                <a:latin typeface="Arial" charset="0"/>
                <a:ea typeface="ＭＳ Ｐゴシック" charset="0"/>
              </a:rPr>
              <a:t>Ex: Bill Maher – [Monologue, Panel, Guest, New Rules]</a:t>
            </a:r>
          </a:p>
          <a:p>
            <a:pPr lvl="2"/>
            <a:r>
              <a:rPr lang="en-US" sz="2000">
                <a:latin typeface="Arial" charset="0"/>
                <a:ea typeface="ＭＳ Ｐゴシック" charset="0"/>
              </a:rPr>
              <a:t>Rachel Maddow:  [Intro, Segment, Segment …., Moment of Geek]</a:t>
            </a:r>
          </a:p>
          <a:p>
            <a:pPr lvl="2"/>
            <a:r>
              <a:rPr lang="en-US" sz="2000">
                <a:latin typeface="Arial" charset="0"/>
                <a:ea typeface="ＭＳ Ｐゴシック" charset="0"/>
              </a:rPr>
              <a:t>Second stage classifier to segment the topical parts. </a:t>
            </a:r>
          </a:p>
          <a:p>
            <a:pPr lvl="2"/>
            <a:endParaRPr lang="en-US" sz="2000">
              <a:latin typeface="Arial" charset="0"/>
              <a:ea typeface="ＭＳ Ｐゴシック" charset="0"/>
            </a:endParaRPr>
          </a:p>
          <a:p>
            <a:pPr lvl="2">
              <a:buFont typeface="Wingdings" charset="0"/>
              <a:buNone/>
            </a:pPr>
            <a:endParaRPr lang="en-US" sz="2000">
              <a:latin typeface="Arial" charset="0"/>
              <a:ea typeface="ＭＳ Ｐゴシック" charset="0"/>
            </a:endParaRPr>
          </a:p>
          <a:p>
            <a:pPr lvl="2">
              <a:buFont typeface="Wingdings" charset="0"/>
              <a:buNone/>
            </a:pPr>
            <a:endParaRPr lang="en-US" sz="2000">
              <a:latin typeface="Arial" charset="0"/>
              <a:ea typeface="ＭＳ Ｐゴシック" charset="0"/>
            </a:endParaRPr>
          </a:p>
          <a:p>
            <a:pPr lvl="2"/>
            <a:endParaRPr lang="en-US">
              <a:latin typeface="Arial" charset="0"/>
              <a:ea typeface="ＭＳ Ｐゴシック" charset="0"/>
            </a:endParaRPr>
          </a:p>
          <a:p>
            <a:pPr lvl="2"/>
            <a:endParaRPr lang="en-US">
              <a:latin typeface="Arial" charset="0"/>
              <a:ea typeface="ＭＳ Ｐゴシック" charset="0"/>
            </a:endParaRPr>
          </a:p>
          <a:p>
            <a:pPr lvl="2">
              <a:buFont typeface="Wingdings" charset="0"/>
              <a:buNone/>
            </a:pPr>
            <a:endParaRPr lang="en-US">
              <a:latin typeface="Arial" charset="0"/>
              <a:ea typeface="ＭＳ Ｐゴシック" charset="0"/>
            </a:endParaRPr>
          </a:p>
          <a:p>
            <a:pPr lvl="1">
              <a:buFont typeface="Wingdings" charset="0"/>
              <a:buNone/>
            </a:pPr>
            <a:endParaRPr lang="en-US">
              <a:latin typeface="Arial" charset="0"/>
              <a:ea typeface="ＭＳ Ｐゴシック" charset="0"/>
            </a:endParaRPr>
          </a:p>
          <a:p>
            <a:pPr lvl="1"/>
            <a:endParaRPr lang="en-US">
              <a:latin typeface="Arial"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p:txBody>
          <a:bodyPr/>
          <a:lstStyle/>
          <a:p>
            <a:r>
              <a:rPr lang="en-US">
                <a:latin typeface="Arial" charset="0"/>
                <a:ea typeface="ＭＳ Ｐゴシック" charset="0"/>
                <a:cs typeface="ＭＳ Ｐゴシック" charset="0"/>
              </a:rPr>
              <a:t>Conclusion	</a:t>
            </a:r>
          </a:p>
        </p:txBody>
      </p:sp>
      <p:sp>
        <p:nvSpPr>
          <p:cNvPr id="3" name="Content Placeholder 2"/>
          <p:cNvSpPr>
            <a:spLocks noGrp="1"/>
          </p:cNvSpPr>
          <p:nvPr>
            <p:ph idx="1"/>
          </p:nvPr>
        </p:nvSpPr>
        <p:spPr/>
        <p:txBody>
          <a:bodyPr/>
          <a:lstStyle/>
          <a:p>
            <a:pPr>
              <a:defRPr/>
            </a:pPr>
            <a:r>
              <a:rPr lang="en-US" sz="2000" dirty="0"/>
              <a:t>Video </a:t>
            </a:r>
            <a:r>
              <a:rPr lang="en-US" sz="2000" dirty="0">
                <a:ea typeface="ＭＳ Ｐゴシック" charset="0"/>
                <a:cs typeface="ＭＳ Ｐゴシック" charset="0"/>
              </a:rPr>
              <a:t>Segmentation is technically challenging </a:t>
            </a:r>
          </a:p>
          <a:p>
            <a:pPr lvl="1">
              <a:defRPr/>
            </a:pPr>
            <a:r>
              <a:rPr lang="en-US" sz="2000" dirty="0">
                <a:ea typeface="ＭＳ Ｐゴシック" charset="0"/>
                <a:cs typeface="ＭＳ Ｐゴシック" charset="0"/>
              </a:rPr>
              <a:t>Different Varieties of Content require different approaches</a:t>
            </a:r>
          </a:p>
          <a:p>
            <a:pPr lvl="1">
              <a:defRPr/>
            </a:pPr>
            <a:r>
              <a:rPr lang="en-US" sz="2000" dirty="0">
                <a:ea typeface="ＭＳ Ｐゴシック" charset="0"/>
                <a:cs typeface="ＭＳ Ｐゴシック" charset="0"/>
              </a:rPr>
              <a:t>Individual domains and even programs have their own quirks – no one approach fits all types</a:t>
            </a:r>
          </a:p>
          <a:p>
            <a:pPr lvl="1">
              <a:defRPr/>
            </a:pPr>
            <a:r>
              <a:rPr lang="en-US" sz="2000" dirty="0">
                <a:ea typeface="ＭＳ Ｐゴシック" charset="0"/>
                <a:cs typeface="ＭＳ Ｐゴシック" charset="0"/>
              </a:rPr>
              <a:t>Good features beat clever techniques</a:t>
            </a:r>
          </a:p>
          <a:p>
            <a:pPr lvl="1">
              <a:defRPr/>
            </a:pPr>
            <a:r>
              <a:rPr lang="en-US" sz="2000" dirty="0">
                <a:ea typeface="ＭＳ Ｐゴシック" charset="0"/>
                <a:cs typeface="ＭＳ Ｐゴシック" charset="0"/>
              </a:rPr>
              <a:t>What we optimize for and what the user wants are different ! </a:t>
            </a:r>
          </a:p>
          <a:p>
            <a:pPr marL="457200" lvl="1" indent="0">
              <a:buNone/>
              <a:defRPr/>
            </a:pPr>
            <a:endParaRPr lang="en-US" sz="2000" dirty="0">
              <a:ea typeface="ＭＳ Ｐゴシック" charset="0"/>
              <a:cs typeface="ＭＳ Ｐゴシック" charset="0"/>
            </a:endParaRPr>
          </a:p>
          <a:p>
            <a:pPr>
              <a:defRPr/>
            </a:pPr>
            <a:r>
              <a:rPr lang="en-US" sz="2000" dirty="0"/>
              <a:t>Holy Grail:</a:t>
            </a:r>
          </a:p>
          <a:p>
            <a:pPr lvl="1">
              <a:defRPr/>
            </a:pPr>
            <a:r>
              <a:rPr lang="en-US" dirty="0"/>
              <a:t>Compelling applications that can work for both the content producer &amp; content distributor/aggregators </a:t>
            </a:r>
          </a:p>
          <a:p>
            <a:pPr>
              <a:defRPr/>
            </a:pPr>
            <a:r>
              <a:rPr lang="en-US" sz="2000" dirty="0"/>
              <a:t>Impact how we search, browse, navigate and interact with video. </a:t>
            </a:r>
          </a:p>
          <a:p>
            <a:pPr lvl="1">
              <a:defRPr/>
            </a:pPr>
            <a:r>
              <a:rPr lang="en-US" dirty="0"/>
              <a:t>Will The Television Be Revolutionized ???</a:t>
            </a:r>
          </a:p>
          <a:p>
            <a:pPr marL="457200" lvl="1" indent="0">
              <a:buNone/>
              <a:defRPr/>
            </a:pPr>
            <a:endParaRPr lang="en-US" dirty="0"/>
          </a:p>
          <a:p>
            <a:pPr lvl="1">
              <a:defRP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Questions/Suggestions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38256021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026"/>
          <p:cNvSpPr>
            <a:spLocks noGrp="1" noChangeArrowheads="1"/>
          </p:cNvSpPr>
          <p:nvPr>
            <p:ph type="ctrTitle"/>
          </p:nvPr>
        </p:nvSpPr>
        <p:spPr/>
        <p:txBody>
          <a:bodyPr/>
          <a:lstStyle/>
          <a:p>
            <a:pPr eaLnBrk="1" hangingPunct="1"/>
            <a:r>
              <a:rPr lang="en-US">
                <a:latin typeface="Arial" charset="0"/>
                <a:ea typeface="ＭＳ Ｐゴシック" charset="0"/>
                <a:cs typeface="ＭＳ Ｐゴシック" charset="0"/>
              </a:rPr>
              <a:t>Extras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Graphy</a:t>
            </a:r>
            <a:endParaRPr lang="en-US" dirty="0"/>
          </a:p>
        </p:txBody>
      </p:sp>
      <p:sp>
        <p:nvSpPr>
          <p:cNvPr id="3" name="Content Placeholder 2"/>
          <p:cNvSpPr>
            <a:spLocks noGrp="1"/>
          </p:cNvSpPr>
          <p:nvPr>
            <p:ph idx="1"/>
          </p:nvPr>
        </p:nvSpPr>
        <p:spPr/>
        <p:txBody>
          <a:bodyPr/>
          <a:lstStyle/>
          <a:p>
            <a:pPr eaLnBrk="1" fontAlgn="auto" hangingPunct="1">
              <a:spcAft>
                <a:spcPts val="0"/>
              </a:spcAft>
              <a:defRPr/>
            </a:pPr>
            <a:r>
              <a:rPr lang="en-US" sz="2000" dirty="0" smtClean="0"/>
              <a:t>Feature Compute</a:t>
            </a:r>
          </a:p>
          <a:p>
            <a:pPr eaLnBrk="1" fontAlgn="auto" hangingPunct="1">
              <a:spcAft>
                <a:spcPts val="0"/>
              </a:spcAft>
              <a:buNone/>
              <a:defRPr/>
            </a:pPr>
            <a:endParaRPr lang="en-US" sz="2000" dirty="0" smtClean="0"/>
          </a:p>
          <a:p>
            <a:pPr marL="971550" lvl="1" indent="-514350" eaLnBrk="1" fontAlgn="auto" hangingPunct="1">
              <a:spcAft>
                <a:spcPts val="0"/>
              </a:spcAft>
              <a:defRPr/>
            </a:pPr>
            <a:r>
              <a:rPr lang="en-US" sz="2000" dirty="0" smtClean="0"/>
              <a:t>Count the number of new RI being introduced at each sentence (FRI)</a:t>
            </a:r>
          </a:p>
          <a:p>
            <a:pPr marL="1371600" lvl="2" indent="-514350" eaLnBrk="1" fontAlgn="auto" hangingPunct="1">
              <a:spcAft>
                <a:spcPts val="0"/>
              </a:spcAft>
              <a:defRPr/>
            </a:pPr>
            <a:r>
              <a:rPr lang="en-US" sz="1800" dirty="0" smtClean="0"/>
              <a:t>Smooth the counts by a sliding window moving forward</a:t>
            </a:r>
          </a:p>
          <a:p>
            <a:pPr marL="1371600" lvl="2" indent="-514350" eaLnBrk="1" fontAlgn="auto" hangingPunct="1">
              <a:spcAft>
                <a:spcPts val="0"/>
              </a:spcAft>
              <a:buNone/>
              <a:defRPr/>
            </a:pPr>
            <a:endParaRPr lang="en-US" sz="2000" dirty="0" smtClean="0"/>
          </a:p>
          <a:p>
            <a:pPr marL="971550" lvl="1" indent="-514350" eaLnBrk="1" fontAlgn="auto" hangingPunct="1">
              <a:spcAft>
                <a:spcPts val="0"/>
              </a:spcAft>
              <a:defRPr/>
            </a:pPr>
            <a:r>
              <a:rPr lang="en-US" sz="2000" dirty="0" smtClean="0"/>
              <a:t>Count the number of RI ending at each sentence (BRI)</a:t>
            </a:r>
          </a:p>
          <a:p>
            <a:pPr marL="1371600" lvl="2" indent="-514350" eaLnBrk="1" fontAlgn="auto" hangingPunct="1">
              <a:spcAft>
                <a:spcPts val="0"/>
              </a:spcAft>
              <a:defRPr/>
            </a:pPr>
            <a:r>
              <a:rPr lang="en-US" sz="1800" dirty="0" smtClean="0"/>
              <a:t>Smooth the counts by a sliding window moving Backward</a:t>
            </a:r>
          </a:p>
          <a:p>
            <a:pPr marL="1371600" lvl="2" indent="-514350" eaLnBrk="1" fontAlgn="auto" hangingPunct="1">
              <a:spcAft>
                <a:spcPts val="0"/>
              </a:spcAft>
              <a:buNone/>
              <a:defRPr/>
            </a:pPr>
            <a:endParaRPr lang="en-US" sz="2000" dirty="0" smtClean="0"/>
          </a:p>
          <a:p>
            <a:pPr marL="971550" lvl="1" indent="-514350" eaLnBrk="1" fontAlgn="auto" hangingPunct="1">
              <a:spcAft>
                <a:spcPts val="0"/>
              </a:spcAft>
              <a:defRPr/>
            </a:pPr>
            <a:r>
              <a:rPr lang="en-US" sz="2000" dirty="0" smtClean="0"/>
              <a:t>Compute the Harmonic Mean of FRI and BRI as the probability of having a boundary at each sentence</a:t>
            </a:r>
          </a:p>
          <a:p>
            <a:pPr>
              <a:buNone/>
            </a:pP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r>
              <a:rPr lang="en-US">
                <a:latin typeface="Arial" charset="0"/>
                <a:ea typeface="ＭＳ Ｐゴシック" charset="0"/>
                <a:cs typeface="ＭＳ Ｐゴシック" charset="0"/>
              </a:rPr>
              <a:t>Low Level Visual Features</a:t>
            </a:r>
          </a:p>
        </p:txBody>
      </p:sp>
      <p:sp>
        <p:nvSpPr>
          <p:cNvPr id="50179" name="Content Placeholder 2"/>
          <p:cNvSpPr>
            <a:spLocks noGrp="1"/>
          </p:cNvSpPr>
          <p:nvPr>
            <p:ph idx="1"/>
          </p:nvPr>
        </p:nvSpPr>
        <p:spPr/>
        <p:txBody>
          <a:bodyPr/>
          <a:lstStyle/>
          <a:p>
            <a:pPr>
              <a:defRPr/>
            </a:pPr>
            <a:r>
              <a:rPr lang="en-US" sz="2000" dirty="0" smtClean="0">
                <a:latin typeface="Arial" charset="0"/>
                <a:ea typeface="ＭＳ Ｐゴシック" charset="0"/>
              </a:rPr>
              <a:t>Black </a:t>
            </a:r>
            <a:r>
              <a:rPr lang="en-US" sz="2000" dirty="0">
                <a:latin typeface="Arial" charset="0"/>
                <a:ea typeface="ＭＳ Ｐゴシック" charset="0"/>
              </a:rPr>
              <a:t>frame </a:t>
            </a:r>
            <a:r>
              <a:rPr lang="en-US" sz="2000" dirty="0" smtClean="0">
                <a:latin typeface="Arial" charset="0"/>
                <a:ea typeface="ＭＳ Ｐゴシック" charset="0"/>
              </a:rPr>
              <a:t>detection</a:t>
            </a:r>
          </a:p>
          <a:p>
            <a:pPr lvl="2">
              <a:buFont typeface="Wingdings" charset="0"/>
              <a:buChar char="q"/>
              <a:defRPr/>
            </a:pPr>
            <a:r>
              <a:rPr lang="en-US" sz="1800" dirty="0" smtClean="0">
                <a:latin typeface="Arial" charset="0"/>
                <a:ea typeface="ＭＳ Ｐゴシック" charset="0"/>
              </a:rPr>
              <a:t>Usually found at commercial break boundaries</a:t>
            </a:r>
          </a:p>
          <a:p>
            <a:pPr>
              <a:defRPr/>
            </a:pPr>
            <a:r>
              <a:rPr lang="en-US" sz="2000" dirty="0" smtClean="0">
                <a:latin typeface="Arial" charset="0"/>
                <a:ea typeface="ＭＳ Ｐゴシック" charset="0"/>
              </a:rPr>
              <a:t>Video Frame Entropy</a:t>
            </a:r>
          </a:p>
          <a:p>
            <a:pPr lvl="2">
              <a:buFont typeface="Wingdings" charset="0"/>
              <a:buChar char="q"/>
              <a:defRPr/>
            </a:pPr>
            <a:r>
              <a:rPr lang="en-US" sz="1800" dirty="0">
                <a:latin typeface="Arial" charset="0"/>
                <a:ea typeface="ＭＳ Ｐゴシック" charset="0"/>
                <a:cs typeface="ＭＳ Ｐゴシック" pitchFamily="-106" charset="-128"/>
              </a:rPr>
              <a:t>C</a:t>
            </a:r>
            <a:r>
              <a:rPr lang="en-US" sz="1800" kern="1200" dirty="0" smtClean="0">
                <a:latin typeface="Arial" charset="0"/>
                <a:ea typeface="ＭＳ Ｐゴシック" pitchFamily="-106" charset="-128"/>
                <a:cs typeface="ＭＳ Ｐゴシック" pitchFamily="-106" charset="-128"/>
              </a:rPr>
              <a:t>aptures the entropy using the red, green, blue features in a frame. High entropy indicates content rich frames, while low entropy usually indicates black frame, pure color frame, or frame that contains sharp contrast text</a:t>
            </a:r>
          </a:p>
          <a:p>
            <a:pPr>
              <a:defRPr/>
            </a:pPr>
            <a:r>
              <a:rPr lang="en-US" sz="2000" dirty="0" smtClean="0">
                <a:latin typeface="Arial" charset="0"/>
                <a:ea typeface="ＭＳ Ｐゴシック" charset="0"/>
              </a:rPr>
              <a:t>Pairwise Joint Entropy</a:t>
            </a:r>
          </a:p>
          <a:p>
            <a:pPr lvl="2">
              <a:buFont typeface="Wingdings" charset="0"/>
              <a:buChar char="q"/>
              <a:defRPr/>
            </a:pPr>
            <a:r>
              <a:rPr lang="en-US" sz="1800" dirty="0" smtClean="0">
                <a:latin typeface="Arial" charset="0"/>
                <a:ea typeface="ＭＳ Ｐゴシック" charset="0"/>
                <a:cs typeface="ＭＳ Ｐゴシック" pitchFamily="-106" charset="-128"/>
              </a:rPr>
              <a:t>P</a:t>
            </a:r>
            <a:r>
              <a:rPr lang="en-US" sz="1800" kern="1200" dirty="0" smtClean="0">
                <a:latin typeface="Arial" charset="0"/>
                <a:ea typeface="ＭＳ Ｐゴシック" pitchFamily="-106" charset="-128"/>
                <a:cs typeface="ＭＳ Ｐゴシック" pitchFamily="-106" charset="-128"/>
              </a:rPr>
              <a:t>airwise joint entropy and the matrix of joint entropy for the red, green, blue, hue, saturation and value</a:t>
            </a:r>
          </a:p>
          <a:p>
            <a:pPr>
              <a:defRPr/>
            </a:pPr>
            <a:r>
              <a:rPr lang="en-US" sz="2000" dirty="0" smtClean="0">
                <a:latin typeface="Arial" charset="0"/>
                <a:ea typeface="ＭＳ Ｐゴシック" charset="0"/>
              </a:rPr>
              <a:t>Pairwise </a:t>
            </a:r>
            <a:r>
              <a:rPr lang="en-US" sz="2000" kern="1200" dirty="0" err="1">
                <a:latin typeface="Arial" charset="0"/>
              </a:rPr>
              <a:t>Kullback</a:t>
            </a:r>
            <a:r>
              <a:rPr lang="en-US" sz="2000" kern="1200" dirty="0">
                <a:latin typeface="Arial" charset="0"/>
              </a:rPr>
              <a:t>–</a:t>
            </a:r>
            <a:r>
              <a:rPr lang="en-US" sz="2000" kern="1200" dirty="0" err="1">
                <a:latin typeface="Arial" charset="0"/>
              </a:rPr>
              <a:t>Leibler</a:t>
            </a:r>
            <a:r>
              <a:rPr lang="en-US" sz="2000" kern="1200" dirty="0">
                <a:latin typeface="Arial" charset="0"/>
              </a:rPr>
              <a:t> (KL) </a:t>
            </a:r>
            <a:r>
              <a:rPr lang="en-US" sz="2000" kern="1200" dirty="0" smtClean="0">
                <a:latin typeface="Arial" charset="0"/>
              </a:rPr>
              <a:t>Divergence</a:t>
            </a:r>
            <a:endParaRPr lang="en-US" sz="2000" dirty="0" smtClean="0">
              <a:latin typeface="Arial" charset="0"/>
              <a:ea typeface="ＭＳ Ｐゴシック" charset="0"/>
            </a:endParaRPr>
          </a:p>
          <a:p>
            <a:pPr lvl="2">
              <a:buFont typeface="Wingdings" charset="0"/>
              <a:buChar char="q"/>
              <a:defRPr/>
            </a:pPr>
            <a:r>
              <a:rPr lang="en-US" sz="1800" kern="1200" dirty="0" smtClean="0">
                <a:latin typeface="Arial" charset="0"/>
                <a:ea typeface="ＭＳ Ｐゴシック" pitchFamily="-106" charset="-128"/>
                <a:cs typeface="ＭＳ Ｐゴシック" pitchFamily="-106" charset="-128"/>
              </a:rPr>
              <a:t>KL Divergence matrix for red, green, blue, hue, saturation and value</a:t>
            </a:r>
          </a:p>
          <a:p>
            <a:pPr>
              <a:defRPr/>
            </a:pPr>
            <a:r>
              <a:rPr lang="en-US" sz="2000" dirty="0" smtClean="0">
                <a:latin typeface="Arial" charset="0"/>
                <a:ea typeface="ＭＳ Ｐゴシック" charset="0"/>
              </a:rPr>
              <a:t>Cut Rate Analysis</a:t>
            </a:r>
          </a:p>
          <a:p>
            <a:pPr lvl="2">
              <a:buFont typeface="Wingdings" charset="0"/>
              <a:buChar char="q"/>
              <a:defRPr/>
            </a:pPr>
            <a:r>
              <a:rPr lang="en-US" sz="1800" kern="1200" dirty="0" smtClean="0">
                <a:latin typeface="Arial" charset="0"/>
                <a:ea typeface="ＭＳ Ｐゴシック" pitchFamily="-106" charset="-128"/>
                <a:cs typeface="ＭＳ Ｐゴシック" pitchFamily="-106" charset="-128"/>
              </a:rPr>
              <a:t>Uses 15 bins HSV feature vector and </a:t>
            </a:r>
            <a:r>
              <a:rPr lang="en-US" sz="1800" kern="1200" dirty="0" err="1" smtClean="0">
                <a:latin typeface="Arial" charset="0"/>
                <a:ea typeface="ＭＳ Ｐゴシック" pitchFamily="-106" charset="-128"/>
                <a:cs typeface="ＭＳ Ｐゴシック" pitchFamily="-106" charset="-128"/>
              </a:rPr>
              <a:t>adhoc</a:t>
            </a:r>
            <a:r>
              <a:rPr lang="en-US" sz="1800" kern="1200" dirty="0" smtClean="0">
                <a:latin typeface="Arial" charset="0"/>
                <a:ea typeface="ＭＳ Ｐゴシック" pitchFamily="-106" charset="-128"/>
                <a:cs typeface="ＭＳ Ｐゴシック" pitchFamily="-106" charset="-128"/>
              </a:rPr>
              <a:t> </a:t>
            </a:r>
            <a:r>
              <a:rPr lang="en-US" sz="1800" kern="1200" dirty="0" err="1" smtClean="0">
                <a:latin typeface="Arial" charset="0"/>
                <a:ea typeface="ＭＳ Ｐゴシック" pitchFamily="-106" charset="-128"/>
                <a:cs typeface="ＭＳ Ｐゴシック" pitchFamily="-106" charset="-128"/>
              </a:rPr>
              <a:t>Mahalanobis</a:t>
            </a:r>
            <a:r>
              <a:rPr lang="en-US" sz="1800" kern="1200" dirty="0" smtClean="0">
                <a:latin typeface="Arial" charset="0"/>
                <a:ea typeface="ＭＳ Ｐゴシック" pitchFamily="-106" charset="-128"/>
                <a:cs typeface="ＭＳ Ｐゴシック" pitchFamily="-106" charset="-128"/>
              </a:rPr>
              <a:t> distance. </a:t>
            </a:r>
            <a:endParaRPr lang="en-US" sz="1800" dirty="0" smtClean="0">
              <a:latin typeface="Arial" charset="0"/>
              <a:ea typeface="ＭＳ Ｐゴシック" charset="0"/>
            </a:endParaRPr>
          </a:p>
          <a:p>
            <a:pPr lvl="2">
              <a:buFont typeface="Wingdings" charset="0"/>
              <a:buChar char="q"/>
              <a:defRPr/>
            </a:pPr>
            <a:endParaRPr lang="en-US" sz="1800" kern="1200" dirty="0" smtClean="0">
              <a:latin typeface="Arial" charset="0"/>
              <a:ea typeface="ＭＳ Ｐゴシック" pitchFamily="-106" charset="-128"/>
              <a:cs typeface="ＭＳ Ｐゴシック" pitchFamily="-106" charset="-128"/>
            </a:endParaRP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Systems compared</a:t>
            </a:r>
          </a:p>
        </p:txBody>
      </p:sp>
      <p:graphicFrame>
        <p:nvGraphicFramePr>
          <p:cNvPr id="50200" name="Group 24"/>
          <p:cNvGraphicFramePr>
            <a:graphicFrameLocks noGrp="1"/>
          </p:cNvGraphicFramePr>
          <p:nvPr>
            <p:ph idx="1"/>
          </p:nvPr>
        </p:nvGraphicFramePr>
        <p:xfrm>
          <a:off x="381000" y="1371600"/>
          <a:ext cx="8229600" cy="3200400"/>
        </p:xfrm>
        <a:graphic>
          <a:graphicData uri="http://schemas.openxmlformats.org/drawingml/2006/table">
            <a:tbl>
              <a:tblPr/>
              <a:tblGrid>
                <a:gridCol w="1219200"/>
                <a:gridCol w="7010400"/>
              </a:tblGrid>
              <a:tr h="244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Arial" charset="0"/>
                          <a:ea typeface="ＭＳ Ｐゴシック" charset="0"/>
                          <a:cs typeface="ＭＳ Ｐゴシック" charset="0"/>
                        </a:rPr>
                        <a:t>Choi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Arial" charset="0"/>
                          <a:ea typeface="ＭＳ Ｐゴシック" charset="0"/>
                          <a:cs typeface="ＭＳ Ｐゴシック" charset="0"/>
                        </a:rPr>
                        <a:t>Implementation from MorphAdorner*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SN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Our system, using a single node for each term occurrence (no extension)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FE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Our system, using an extension of a fixed number of sentences for each term from the sentence it occurs in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SS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Our system, using Ris without </a:t>
                      </a:r>
                      <a:r>
                        <a:rPr kumimoji="0" lang="ja-JP" altLang="en-US" sz="20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altLang="ja-JP" sz="2000" b="0" i="0" u="none" strike="noStrike" cap="none" normalizeH="0" baseline="0">
                          <a:ln>
                            <a:noFill/>
                          </a:ln>
                          <a:solidFill>
                            <a:srgbClr val="000000"/>
                          </a:solidFill>
                          <a:effectLst/>
                          <a:latin typeface="Arial" charset="0"/>
                          <a:ea typeface="ＭＳ Ｐゴシック" charset="0"/>
                          <a:cs typeface="ＭＳ Ｐゴシック" charset="0"/>
                        </a:rPr>
                        <a:t>hard</a:t>
                      </a:r>
                      <a:r>
                        <a:rPr kumimoji="0" lang="ja-JP" altLang="en-US" sz="20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altLang="ja-JP" sz="2000" b="0" i="0" u="none" strike="noStrike" cap="none" normalizeH="0" baseline="0">
                          <a:ln>
                            <a:noFill/>
                          </a:ln>
                          <a:solidFill>
                            <a:srgbClr val="000000"/>
                          </a:solidFill>
                          <a:effectLst/>
                          <a:latin typeface="Arial" charset="0"/>
                          <a:ea typeface="ＭＳ Ｐゴシック" charset="0"/>
                          <a:cs typeface="ＭＳ Ｐゴシック" charset="0"/>
                        </a:rPr>
                        <a:t> boundaries determined by the modified Choi algorithm</a:t>
                      </a:r>
                      <a:endParaRPr kumimoji="0" lang="en-US" sz="20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SS+C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Our full segmentation system, incorporating </a:t>
                      </a:r>
                      <a:r>
                        <a:rPr kumimoji="0" lang="ja-JP" altLang="en-US" sz="20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altLang="ja-JP" sz="2000" b="0" i="0" u="none" strike="noStrike" cap="none" normalizeH="0" baseline="0">
                          <a:ln>
                            <a:noFill/>
                          </a:ln>
                          <a:solidFill>
                            <a:srgbClr val="000000"/>
                          </a:solidFill>
                          <a:effectLst/>
                          <a:latin typeface="Arial" charset="0"/>
                          <a:ea typeface="ＭＳ Ｐゴシック" charset="0"/>
                          <a:cs typeface="ＭＳ Ｐゴシック" charset="0"/>
                        </a:rPr>
                        <a:t>hard</a:t>
                      </a:r>
                      <a:r>
                        <a:rPr kumimoji="0" lang="ja-JP" altLang="en-US" sz="2000" b="0" i="0" u="none" strike="noStrike" cap="none" normalizeH="0" baseline="0">
                          <a:ln>
                            <a:noFill/>
                          </a:ln>
                          <a:solidFill>
                            <a:srgbClr val="000000"/>
                          </a:solidFill>
                          <a:effectLst/>
                          <a:latin typeface="Arial" charset="0"/>
                          <a:ea typeface="ＭＳ Ｐゴシック" charset="0"/>
                          <a:cs typeface="ＭＳ Ｐゴシック" charset="0"/>
                        </a:rPr>
                        <a:t>”</a:t>
                      </a:r>
                      <a:r>
                        <a:rPr kumimoji="0" lang="en-US" altLang="ja-JP" sz="2000" b="0" i="0" u="none" strike="noStrike" cap="none" normalizeH="0" baseline="0">
                          <a:ln>
                            <a:noFill/>
                          </a:ln>
                          <a:solidFill>
                            <a:srgbClr val="000000"/>
                          </a:solidFill>
                          <a:effectLst/>
                          <a:latin typeface="Arial" charset="0"/>
                          <a:ea typeface="ＭＳ Ｐゴシック" charset="0"/>
                          <a:cs typeface="ＭＳ Ｐゴシック" charset="0"/>
                        </a:rPr>
                        <a:t> boundaries determined by the modified Choi algorithm</a:t>
                      </a:r>
                      <a:endParaRPr kumimoji="0" lang="en-US" sz="2000" b="0" i="0" u="none" strike="noStrike" cap="none" normalizeH="0" baseline="0">
                        <a:ln>
                          <a:noFill/>
                        </a:ln>
                        <a:solidFill>
                          <a:srgbClr val="000000"/>
                        </a:solidFill>
                        <a:effectLst/>
                        <a:latin typeface="Arial" charset="0"/>
                        <a:ea typeface="ＭＳ Ｐゴシック" charset="0"/>
                        <a:cs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120854" name="TextBox 3"/>
          <p:cNvSpPr txBox="1">
            <a:spLocks noChangeArrowheads="1"/>
          </p:cNvSpPr>
          <p:nvPr/>
        </p:nvSpPr>
        <p:spPr bwMode="auto">
          <a:xfrm>
            <a:off x="533400" y="6019800"/>
            <a:ext cx="6070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sz="1600"/>
              <a:t>* morphadorner.northwestern.edu/morphadorner/-textsegmenter</a:t>
            </a:r>
          </a:p>
        </p:txBody>
      </p:sp>
    </p:spTree>
    <p:extLst>
      <p:ext uri="{BB962C8B-B14F-4D97-AF65-F5344CB8AC3E}">
        <p14:creationId xmlns:p14="http://schemas.microsoft.com/office/powerpoint/2010/main" val="9378272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Results on pseudodocuments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6046520"/>
              </p:ext>
            </p:extLst>
          </p:nvPr>
        </p:nvGraphicFramePr>
        <p:xfrm>
          <a:off x="533400" y="2362200"/>
          <a:ext cx="8229600" cy="2667000"/>
        </p:xfrm>
        <a:graphic>
          <a:graphicData uri="http://schemas.openxmlformats.org/drawingml/2006/table">
            <a:tbl>
              <a:tblPr/>
              <a:tblGrid>
                <a:gridCol w="1219200"/>
                <a:gridCol w="1371600"/>
                <a:gridCol w="1371600"/>
                <a:gridCol w="1371600"/>
                <a:gridCol w="1371600"/>
                <a:gridCol w="1524000"/>
              </a:tblGrid>
              <a:tr h="4445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charset="0"/>
                          <a:ea typeface="ＭＳ Ｐゴシック" charset="0"/>
                          <a:cs typeface="ＭＳ Ｐゴシック" charset="0"/>
                        </a:rPr>
                        <a:t>system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6006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precision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recall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FFFFFF"/>
                          </a:solidFill>
                          <a:effectLst/>
                          <a:latin typeface="Arial" charset="0"/>
                          <a:ea typeface="ＭＳ Ｐゴシック" charset="0"/>
                          <a:cs typeface="ＭＳ Ｐゴシック" charset="0"/>
                        </a:rPr>
                        <a:t>Pk</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WindowDiff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445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Arial" charset="0"/>
                          <a:ea typeface="ＭＳ Ｐゴシック" charset="0"/>
                          <a:cs typeface="ＭＳ Ｐゴシック" charset="0"/>
                        </a:rPr>
                        <a:t>Choi</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B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0.404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0.569</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0.467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0.338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0.360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4445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ＭＳ Ｐゴシック" charset="0"/>
                        </a:rPr>
                        <a:t>SN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E0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0.096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0.112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0.099</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0.570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0.702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r h="4445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ＭＳ Ｐゴシック" charset="0"/>
                        </a:rPr>
                        <a:t>FE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B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0.265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0.140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0.176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0.478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0.536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4445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ＭＳ Ｐゴシック" charset="0"/>
                        </a:rPr>
                        <a:t>SS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E0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0.566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0.383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0.448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0.292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0.317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r h="4445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ＭＳ Ｐゴシック" charset="0"/>
                        </a:rPr>
                        <a:t>SS+C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B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0.578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0.535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0.537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0.262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0.283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bl>
          </a:graphicData>
        </a:graphic>
      </p:graphicFrame>
      <p:sp>
        <p:nvSpPr>
          <p:cNvPr id="122933" name="TextBox 5"/>
          <p:cNvSpPr txBox="1">
            <a:spLocks noChangeArrowheads="1"/>
          </p:cNvSpPr>
          <p:nvPr/>
        </p:nvSpPr>
        <p:spPr bwMode="auto">
          <a:xfrm>
            <a:off x="457200" y="1447800"/>
            <a:ext cx="85804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a:t>185 documents each containing 20 Concatenated </a:t>
            </a:r>
            <a:r>
              <a:rPr lang="en-US" i="1"/>
              <a:t>New York Times</a:t>
            </a:r>
            <a:r>
              <a:rPr lang="en-US"/>
              <a:t> articles</a:t>
            </a:r>
          </a:p>
          <a:p>
            <a:r>
              <a:rPr lang="en-US"/>
              <a:t>Number of boundaries not specified to systems</a:t>
            </a:r>
          </a:p>
        </p:txBody>
      </p:sp>
    </p:spTree>
    <p:extLst>
      <p:ext uri="{BB962C8B-B14F-4D97-AF65-F5344CB8AC3E}">
        <p14:creationId xmlns:p14="http://schemas.microsoft.com/office/powerpoint/2010/main" val="13952572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Arial" charset="0"/>
                <a:ea typeface="ＭＳ Ｐゴシック" charset="0"/>
                <a:cs typeface="ＭＳ Ｐゴシック" charset="0"/>
              </a:rPr>
              <a:t>Browsing in the moment …</a:t>
            </a:r>
          </a:p>
        </p:txBody>
      </p:sp>
      <p:pic>
        <p:nvPicPr>
          <p:cNvPr id="27650" name="Content Placeholder 3" descr="Concept screenshot 2-28-2008.jpg"/>
          <p:cNvPicPr>
            <a:picLocks noGrp="1" noChangeAspect="1"/>
          </p:cNvPicPr>
          <p:nvPr>
            <p:ph idx="1"/>
          </p:nvPr>
        </p:nvPicPr>
        <p:blipFill>
          <a:blip r:embed="rId3">
            <a:extLst>
              <a:ext uri="{28A0092B-C50C-407E-A947-70E740481C1C}">
                <a14:useLocalDpi xmlns:a14="http://schemas.microsoft.com/office/drawing/2010/main" val="0"/>
              </a:ext>
            </a:extLst>
          </a:blip>
          <a:srcRect l="2539" r="2539"/>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TV show closed-captions: segmentation</a:t>
            </a:r>
          </a:p>
        </p:txBody>
      </p:sp>
      <p:sp>
        <p:nvSpPr>
          <p:cNvPr id="126978" name="Content Placeholder 2"/>
          <p:cNvSpPr>
            <a:spLocks noGrp="1"/>
          </p:cNvSpPr>
          <p:nvPr>
            <p:ph idx="1"/>
          </p:nvPr>
        </p:nvSpPr>
        <p:spPr>
          <a:xfrm>
            <a:off x="457200" y="1447800"/>
            <a:ext cx="8229600" cy="4876800"/>
          </a:xfrm>
        </p:spPr>
        <p:txBody>
          <a:bodyPr/>
          <a:lstStyle/>
          <a:p>
            <a:pPr eaLnBrk="1" hangingPunct="1"/>
            <a:r>
              <a:rPr lang="en-US" sz="2000">
                <a:latin typeface="Arial" charset="0"/>
                <a:ea typeface="ＭＳ Ｐゴシック" charset="0"/>
                <a:cs typeface="ＭＳ Ｐゴシック" charset="0"/>
              </a:rPr>
              <a:t>Accuracy is low, which is unsurprising given the low IAA</a:t>
            </a:r>
          </a:p>
        </p:txBody>
      </p:sp>
      <p:graphicFrame>
        <p:nvGraphicFramePr>
          <p:cNvPr id="62526" name="Group 62"/>
          <p:cNvGraphicFramePr>
            <a:graphicFrameLocks noGrp="1"/>
          </p:cNvGraphicFramePr>
          <p:nvPr/>
        </p:nvGraphicFramePr>
        <p:xfrm>
          <a:off x="838200" y="2286000"/>
          <a:ext cx="7467600" cy="3811591"/>
        </p:xfrm>
        <a:graphic>
          <a:graphicData uri="http://schemas.openxmlformats.org/drawingml/2006/table">
            <a:tbl>
              <a:tblPr/>
              <a:tblGrid>
                <a:gridCol w="1066800"/>
                <a:gridCol w="1295400"/>
                <a:gridCol w="1219200"/>
                <a:gridCol w="1219200"/>
                <a:gridCol w="1219200"/>
                <a:gridCol w="1447800"/>
              </a:tblGrid>
              <a:tr h="544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system</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00080"/>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precision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recall</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F</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FFFFFF"/>
                          </a:solidFill>
                          <a:effectLst/>
                          <a:latin typeface="Arial" charset="0"/>
                          <a:ea typeface="ＭＳ Ｐゴシック" charset="0"/>
                          <a:cs typeface="ＭＳ Ｐゴシック" charset="0"/>
                        </a:rPr>
                        <a:t>Pk</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ea typeface="ＭＳ Ｐゴシック" charset="0"/>
                          <a:cs typeface="ＭＳ Ｐゴシック" charset="0"/>
                        </a:rPr>
                        <a:t>WindowDiff</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44513">
                <a:tc gridSpan="6">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90"/>
                          </a:solidFill>
                          <a:effectLst/>
                          <a:latin typeface="Arial" charset="0"/>
                          <a:ea typeface="ＭＳ Ｐゴシック" charset="0"/>
                          <a:cs typeface="ＭＳ Ｐゴシック" charset="0"/>
                        </a:rPr>
                        <a:t>All topic boundaries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DB8D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44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ＭＳ Ｐゴシック" charset="0"/>
                        </a:rPr>
                        <a:t>Choi</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B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0.197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0.186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0.184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0.476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0.507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r>
              <a:tr h="544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Arial" charset="0"/>
                          <a:ea typeface="ＭＳ Ｐゴシック" charset="0"/>
                          <a:cs typeface="ＭＳ Ｐゴシック" charset="0"/>
                        </a:rPr>
                        <a:t>SS+C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E0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0.315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0.208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0.240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0.421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0.462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r>
              <a:tr h="544513">
                <a:tc gridSpan="6">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000090"/>
                          </a:solidFill>
                          <a:effectLst/>
                          <a:latin typeface="Arial" charset="0"/>
                          <a:ea typeface="ＭＳ Ｐゴシック" charset="0"/>
                          <a:cs typeface="ＭＳ Ｐゴシック" charset="0"/>
                        </a:rPr>
                        <a:t>Major topic boundaries only</a:t>
                      </a:r>
                      <a:endParaRPr kumimoji="0" lang="en-US" sz="2000" b="0" i="0" u="none" strike="noStrike" cap="none" normalizeH="0" baseline="0">
                        <a:ln>
                          <a:noFill/>
                        </a:ln>
                        <a:solidFill>
                          <a:srgbClr val="000000"/>
                        </a:solidFill>
                        <a:effectLst/>
                        <a:latin typeface="Arial" charset="0"/>
                        <a:ea typeface="ＭＳ Ｐゴシック" charset="0"/>
                        <a:cs typeface="ＭＳ Ｐゴシック"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DB8D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44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charset="0"/>
                          <a:ea typeface="ＭＳ Ｐゴシック" charset="0"/>
                          <a:cs typeface="ＭＳ Ｐゴシック" charset="0"/>
                        </a:rPr>
                        <a:t>Choi</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B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0.170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0.296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0.201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0.637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0.812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ACAFF"/>
                    </a:solidFill>
                  </a:tcPr>
                </a:tc>
              </a:tr>
              <a:tr h="5445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Arial" charset="0"/>
                          <a:ea typeface="ＭＳ Ｐゴシック" charset="0"/>
                          <a:cs typeface="ＭＳ Ｐゴシック" charset="0"/>
                        </a:rPr>
                        <a:t>SS+C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E0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0.271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0.316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0.271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ea typeface="ＭＳ Ｐゴシック" charset="0"/>
                          <a:cs typeface="ＭＳ Ｐゴシック" charset="0"/>
                        </a:rPr>
                        <a:t>0.463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charset="0"/>
                          <a:ea typeface="ＭＳ Ｐゴシック" charset="0"/>
                          <a:cs typeface="ＭＳ Ｐゴシック" charset="0"/>
                        </a:rPr>
                        <a:t>0.621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3E5FF"/>
                    </a:solidFill>
                  </a:tcPr>
                </a:tc>
              </a:tr>
            </a:tbl>
          </a:graphicData>
        </a:graphic>
      </p:graphicFrame>
    </p:spTree>
    <p:extLst>
      <p:ext uri="{BB962C8B-B14F-4D97-AF65-F5344CB8AC3E}">
        <p14:creationId xmlns:p14="http://schemas.microsoft.com/office/powerpoint/2010/main" val="29275431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Arial" charset="0"/>
                <a:ea typeface="ＭＳ Ｐゴシック" charset="0"/>
                <a:cs typeface="ＭＳ Ｐゴシック" charset="0"/>
              </a:rPr>
              <a:t>Consume media differently …</a:t>
            </a:r>
          </a:p>
        </p:txBody>
      </p:sp>
      <p:sp>
        <p:nvSpPr>
          <p:cNvPr id="28674" name="Content Placeholder 2"/>
          <p:cNvSpPr>
            <a:spLocks noGrp="1"/>
          </p:cNvSpPr>
          <p:nvPr>
            <p:ph idx="1"/>
          </p:nvPr>
        </p:nvSpPr>
        <p:spPr/>
        <p:txBody>
          <a:bodyPr/>
          <a:lstStyle/>
          <a:p>
            <a:r>
              <a:rPr lang="en-US">
                <a:latin typeface="Arial" charset="0"/>
                <a:ea typeface="ＭＳ Ｐゴシック" charset="0"/>
                <a:cs typeface="ＭＳ Ｐゴシック" charset="0"/>
              </a:rPr>
              <a:t>Alert for NFL game while watching House (top view TV, bottom view iPad)</a:t>
            </a:r>
          </a:p>
          <a:p>
            <a:endParaRPr lang="en-US">
              <a:latin typeface="Arial" charset="0"/>
              <a:ea typeface="ＭＳ Ｐゴシック" charset="0"/>
              <a:cs typeface="ＭＳ Ｐゴシック" charset="0"/>
            </a:endParaRPr>
          </a:p>
        </p:txBody>
      </p:sp>
      <p:pic>
        <p:nvPicPr>
          <p:cNvPr id="28675" name="Content Placeholder 5" descr="p2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075" y="1600200"/>
            <a:ext cx="34988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Content Placeholder 6" descr="p3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8075" y="1600200"/>
            <a:ext cx="34988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9499</TotalTime>
  <Words>6700</Words>
  <Application>Microsoft Macintosh PowerPoint</Application>
  <PresentationFormat>On-screen Show (4:3)</PresentationFormat>
  <Paragraphs>888</Paragraphs>
  <Slides>80</Slides>
  <Notes>71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2" baseType="lpstr">
      <vt:lpstr>Pixel</vt:lpstr>
      <vt:lpstr>Document</vt:lpstr>
      <vt:lpstr>    Video Segmentation: Bridging the Semantic Gap For Television Content </vt:lpstr>
      <vt:lpstr>Outline of talk</vt:lpstr>
      <vt:lpstr>Central Motivation</vt:lpstr>
      <vt:lpstr>Multimedia Search &amp; Browse </vt:lpstr>
      <vt:lpstr>Video Search &amp; Browse </vt:lpstr>
      <vt:lpstr>Video Segmentation</vt:lpstr>
      <vt:lpstr>Video Segmentation, if Solved …</vt:lpstr>
      <vt:lpstr>Browsing in the moment …</vt:lpstr>
      <vt:lpstr>Consume media differently …</vt:lpstr>
      <vt:lpstr>Navigate Differently …</vt:lpstr>
      <vt:lpstr>Follow the things you care about …</vt:lpstr>
      <vt:lpstr>Multimodal Segmentation Framework</vt:lpstr>
      <vt:lpstr>Towards a Multi-Modal Approach</vt:lpstr>
      <vt:lpstr>PowerPoint Presentation</vt:lpstr>
      <vt:lpstr>Textual Features</vt:lpstr>
      <vt:lpstr>Textual Features </vt:lpstr>
      <vt:lpstr>Textual Features</vt:lpstr>
      <vt:lpstr>Contextually Mediated Semantic Similarity Graphs for Topic Segmentation</vt:lpstr>
      <vt:lpstr>Related Work on Segmentation</vt:lpstr>
      <vt:lpstr>Motivations behind our approach</vt:lpstr>
      <vt:lpstr>Relevance Intervals</vt:lpstr>
      <vt:lpstr>Relevance Intervals (RIs)</vt:lpstr>
      <vt:lpstr>Relevance Intervals (RIs)</vt:lpstr>
      <vt:lpstr>Relevance Intervals: an Example</vt:lpstr>
      <vt:lpstr>Relevance Intervals: an Example</vt:lpstr>
      <vt:lpstr>Relevance Intervals: an Example</vt:lpstr>
      <vt:lpstr>Documents  Graphs  Segmentation</vt:lpstr>
      <vt:lpstr>PowerPoint Presentation</vt:lpstr>
      <vt:lpstr>RIs  Nodes</vt:lpstr>
      <vt:lpstr>RIs  Nodes </vt:lpstr>
      <vt:lpstr>Connecting the Nodes …</vt:lpstr>
      <vt:lpstr>Calculating connection strengths for edges</vt:lpstr>
      <vt:lpstr>Calculating connection strengths for edges</vt:lpstr>
      <vt:lpstr>Connection strength formula</vt:lpstr>
      <vt:lpstr>Filtering edges in the graph</vt:lpstr>
      <vt:lpstr>Graph Representation of Document</vt:lpstr>
      <vt:lpstr>Segmentation from graphs</vt:lpstr>
      <vt:lpstr>Graph representation of documents</vt:lpstr>
      <vt:lpstr>Visual Features</vt:lpstr>
      <vt:lpstr>Visual Features</vt:lpstr>
      <vt:lpstr>Text Block Detection Steps 1 - 4</vt:lpstr>
      <vt:lpstr>Text Block Detection</vt:lpstr>
      <vt:lpstr>Video OCR </vt:lpstr>
      <vt:lpstr>Low Level Visual Features</vt:lpstr>
      <vt:lpstr>Timeline Screenshots </vt:lpstr>
      <vt:lpstr>Segmentation </vt:lpstr>
      <vt:lpstr>News Segmentation &amp; Categorization</vt:lpstr>
      <vt:lpstr>Ipad App </vt:lpstr>
      <vt:lpstr>MyNews  </vt:lpstr>
      <vt:lpstr>MyNews Components</vt:lpstr>
      <vt:lpstr>Search </vt:lpstr>
      <vt:lpstr>Segment descriptors</vt:lpstr>
      <vt:lpstr>Narrative Threads</vt:lpstr>
      <vt:lpstr>Narrative Thread Detection</vt:lpstr>
      <vt:lpstr>Narrative threads</vt:lpstr>
      <vt:lpstr>Sports</vt:lpstr>
      <vt:lpstr>Segmentation for Sports</vt:lpstr>
      <vt:lpstr>Football Prototype</vt:lpstr>
      <vt:lpstr>Football Prototype</vt:lpstr>
      <vt:lpstr>Application – Football Prototype</vt:lpstr>
      <vt:lpstr>Experiments and Evaluation</vt:lpstr>
      <vt:lpstr>Evaluation metrics</vt:lpstr>
      <vt:lpstr>Evaluation metrics: Pk and WindowDiff</vt:lpstr>
      <vt:lpstr>Results on TV shows</vt:lpstr>
      <vt:lpstr>TV show closed-captions: inter-annotator agreement on segmentation</vt:lpstr>
      <vt:lpstr>Results for Text Segmentation (Graphy)</vt:lpstr>
      <vt:lpstr>What did we learn?</vt:lpstr>
      <vt:lpstr>Evaluation Metrics: A User Perspective</vt:lpstr>
      <vt:lpstr>Segmentation Results </vt:lpstr>
      <vt:lpstr>Segmentation Results </vt:lpstr>
      <vt:lpstr>Conclusions</vt:lpstr>
      <vt:lpstr>Future Work  </vt:lpstr>
      <vt:lpstr>Conclusion </vt:lpstr>
      <vt:lpstr>Questions/Suggestions ?</vt:lpstr>
      <vt:lpstr>Extras</vt:lpstr>
      <vt:lpstr>Graphy</vt:lpstr>
      <vt:lpstr>Low Level Visual Features</vt:lpstr>
      <vt:lpstr>Systems compared</vt:lpstr>
      <vt:lpstr>Results on pseudodocuments</vt:lpstr>
      <vt:lpstr>TV show closed-captions: segmentation</vt:lpstr>
    </vt:vector>
  </TitlesOfParts>
  <Company>Primus Knowledge Solutions,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Engines</dc:title>
  <dc:creator>mevans</dc:creator>
  <cp:lastModifiedBy>wapolabs</cp:lastModifiedBy>
  <cp:revision>1239</cp:revision>
  <dcterms:created xsi:type="dcterms:W3CDTF">2010-07-02T04:23:41Z</dcterms:created>
  <dcterms:modified xsi:type="dcterms:W3CDTF">2014-01-06T03:01:28Z</dcterms:modified>
</cp:coreProperties>
</file>